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630" r:id="rId2"/>
    <p:sldId id="257" r:id="rId3"/>
    <p:sldId id="258" r:id="rId4"/>
    <p:sldId id="262"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7BA99B-CEBB-44AE-888B-DCF35527649A}" v="108" dt="2023-10-18T21:13:13.859"/>
    <p1510:client id="{46BBC4C8-DC6C-4364-8829-38B8FD0155B5}" v="1" dt="2023-10-19T20:48:26.2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91" autoAdjust="0"/>
    <p:restoredTop sz="94660"/>
  </p:normalViewPr>
  <p:slideViewPr>
    <p:cSldViewPr snapToGrid="0">
      <p:cViewPr varScale="1">
        <p:scale>
          <a:sx n="68" d="100"/>
          <a:sy n="68" d="100"/>
        </p:scale>
        <p:origin x="96" y="6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 Sandoval" userId="f834db23-6bd6-4163-a9d9-d4c6179fcfe4" providerId="ADAL" clId="{46BBC4C8-DC6C-4364-8829-38B8FD0155B5}"/>
    <pc:docChg chg="delSld modSld">
      <pc:chgData name="Robert Sandoval" userId="f834db23-6bd6-4163-a9d9-d4c6179fcfe4" providerId="ADAL" clId="{46BBC4C8-DC6C-4364-8829-38B8FD0155B5}" dt="2023-10-19T20:48:26.231" v="1" actId="931"/>
      <pc:docMkLst>
        <pc:docMk/>
      </pc:docMkLst>
      <pc:sldChg chg="del">
        <pc:chgData name="Robert Sandoval" userId="f834db23-6bd6-4163-a9d9-d4c6179fcfe4" providerId="ADAL" clId="{46BBC4C8-DC6C-4364-8829-38B8FD0155B5}" dt="2023-10-19T20:42:37.175" v="0" actId="2696"/>
        <pc:sldMkLst>
          <pc:docMk/>
          <pc:sldMk cId="3181203150" sldId="264"/>
        </pc:sldMkLst>
      </pc:sldChg>
      <pc:sldChg chg="del">
        <pc:chgData name="Robert Sandoval" userId="f834db23-6bd6-4163-a9d9-d4c6179fcfe4" providerId="ADAL" clId="{46BBC4C8-DC6C-4364-8829-38B8FD0155B5}" dt="2023-10-19T20:42:37.175" v="0" actId="2696"/>
        <pc:sldMkLst>
          <pc:docMk/>
          <pc:sldMk cId="2359611770" sldId="265"/>
        </pc:sldMkLst>
      </pc:sldChg>
      <pc:sldChg chg="del">
        <pc:chgData name="Robert Sandoval" userId="f834db23-6bd6-4163-a9d9-d4c6179fcfe4" providerId="ADAL" clId="{46BBC4C8-DC6C-4364-8829-38B8FD0155B5}" dt="2023-10-19T20:42:37.175" v="0" actId="2696"/>
        <pc:sldMkLst>
          <pc:docMk/>
          <pc:sldMk cId="3764709981" sldId="266"/>
        </pc:sldMkLst>
      </pc:sldChg>
      <pc:sldChg chg="addSp modSp">
        <pc:chgData name="Robert Sandoval" userId="f834db23-6bd6-4163-a9d9-d4c6179fcfe4" providerId="ADAL" clId="{46BBC4C8-DC6C-4364-8829-38B8FD0155B5}" dt="2023-10-19T20:48:26.231" v="1" actId="931"/>
        <pc:sldMkLst>
          <pc:docMk/>
          <pc:sldMk cId="4146567495" sldId="630"/>
        </pc:sldMkLst>
        <pc:picChg chg="add mod">
          <ac:chgData name="Robert Sandoval" userId="f834db23-6bd6-4163-a9d9-d4c6179fcfe4" providerId="ADAL" clId="{46BBC4C8-DC6C-4364-8829-38B8FD0155B5}" dt="2023-10-19T20:48:26.231" v="1" actId="931"/>
          <ac:picMkLst>
            <pc:docMk/>
            <pc:sldMk cId="4146567495" sldId="630"/>
            <ac:picMk id="5" creationId="{3949E720-6CF3-30C2-5DC5-509AAEE16B1B}"/>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49F7E-09F0-7EF3-9B86-C1E8D3F9F41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86B57AD-61F3-2B19-697F-AB01384A71A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99CC6D1-F3DA-AC20-2069-82D752FFF5FC}"/>
              </a:ext>
            </a:extLst>
          </p:cNvPr>
          <p:cNvSpPr>
            <a:spLocks noGrp="1"/>
          </p:cNvSpPr>
          <p:nvPr>
            <p:ph type="dt" sz="half" idx="10"/>
          </p:nvPr>
        </p:nvSpPr>
        <p:spPr/>
        <p:txBody>
          <a:bodyPr/>
          <a:lstStyle/>
          <a:p>
            <a:fld id="{B9BF1B14-055F-44DA-9A57-A7D6BE6B950A}" type="datetimeFigureOut">
              <a:rPr lang="en-US" smtClean="0"/>
              <a:t>10/19/2023</a:t>
            </a:fld>
            <a:endParaRPr lang="en-US"/>
          </a:p>
        </p:txBody>
      </p:sp>
      <p:sp>
        <p:nvSpPr>
          <p:cNvPr id="5" name="Footer Placeholder 4">
            <a:extLst>
              <a:ext uri="{FF2B5EF4-FFF2-40B4-BE49-F238E27FC236}">
                <a16:creationId xmlns:a16="http://schemas.microsoft.com/office/drawing/2014/main" id="{CB48C6FD-9368-F221-D5DA-A37F9424ED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825881-6BE3-4E71-CB35-4DEDACD76936}"/>
              </a:ext>
            </a:extLst>
          </p:cNvPr>
          <p:cNvSpPr>
            <a:spLocks noGrp="1"/>
          </p:cNvSpPr>
          <p:nvPr>
            <p:ph type="sldNum" sz="quarter" idx="12"/>
          </p:nvPr>
        </p:nvSpPr>
        <p:spPr/>
        <p:txBody>
          <a:bodyPr/>
          <a:lstStyle/>
          <a:p>
            <a:fld id="{659790F1-65DC-4C02-A698-B8DDD8FCB764}" type="slidenum">
              <a:rPr lang="en-US" smtClean="0"/>
              <a:t>‹#›</a:t>
            </a:fld>
            <a:endParaRPr lang="en-US"/>
          </a:p>
        </p:txBody>
      </p:sp>
    </p:spTree>
    <p:extLst>
      <p:ext uri="{BB962C8B-B14F-4D97-AF65-F5344CB8AC3E}">
        <p14:creationId xmlns:p14="http://schemas.microsoft.com/office/powerpoint/2010/main" val="18431109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41B5E-A09A-291F-DCCC-04C6F586CC1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0B63E2F-2ACC-E659-EEFF-BF8BC1A8C2E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A41226-94D3-FD26-A838-FCA837D2C963}"/>
              </a:ext>
            </a:extLst>
          </p:cNvPr>
          <p:cNvSpPr>
            <a:spLocks noGrp="1"/>
          </p:cNvSpPr>
          <p:nvPr>
            <p:ph type="dt" sz="half" idx="10"/>
          </p:nvPr>
        </p:nvSpPr>
        <p:spPr/>
        <p:txBody>
          <a:bodyPr/>
          <a:lstStyle/>
          <a:p>
            <a:fld id="{B9BF1B14-055F-44DA-9A57-A7D6BE6B950A}" type="datetimeFigureOut">
              <a:rPr lang="en-US" smtClean="0"/>
              <a:t>10/19/2023</a:t>
            </a:fld>
            <a:endParaRPr lang="en-US"/>
          </a:p>
        </p:txBody>
      </p:sp>
      <p:sp>
        <p:nvSpPr>
          <p:cNvPr id="5" name="Footer Placeholder 4">
            <a:extLst>
              <a:ext uri="{FF2B5EF4-FFF2-40B4-BE49-F238E27FC236}">
                <a16:creationId xmlns:a16="http://schemas.microsoft.com/office/drawing/2014/main" id="{7E47F7A2-F594-31F5-5EBC-1AE60C5987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47B627-2052-F80D-9606-FF5D297E8414}"/>
              </a:ext>
            </a:extLst>
          </p:cNvPr>
          <p:cNvSpPr>
            <a:spLocks noGrp="1"/>
          </p:cNvSpPr>
          <p:nvPr>
            <p:ph type="sldNum" sz="quarter" idx="12"/>
          </p:nvPr>
        </p:nvSpPr>
        <p:spPr/>
        <p:txBody>
          <a:bodyPr/>
          <a:lstStyle/>
          <a:p>
            <a:fld id="{659790F1-65DC-4C02-A698-B8DDD8FCB764}" type="slidenum">
              <a:rPr lang="en-US" smtClean="0"/>
              <a:t>‹#›</a:t>
            </a:fld>
            <a:endParaRPr lang="en-US"/>
          </a:p>
        </p:txBody>
      </p:sp>
    </p:spTree>
    <p:extLst>
      <p:ext uri="{BB962C8B-B14F-4D97-AF65-F5344CB8AC3E}">
        <p14:creationId xmlns:p14="http://schemas.microsoft.com/office/powerpoint/2010/main" val="490282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365D4B-D51A-3B66-4C8E-3A0444111B2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531B9F0-9571-60F7-008A-7FCE8B0F096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4A3A31-4762-86E3-7E0B-07A9EABF010E}"/>
              </a:ext>
            </a:extLst>
          </p:cNvPr>
          <p:cNvSpPr>
            <a:spLocks noGrp="1"/>
          </p:cNvSpPr>
          <p:nvPr>
            <p:ph type="dt" sz="half" idx="10"/>
          </p:nvPr>
        </p:nvSpPr>
        <p:spPr/>
        <p:txBody>
          <a:bodyPr/>
          <a:lstStyle/>
          <a:p>
            <a:fld id="{B9BF1B14-055F-44DA-9A57-A7D6BE6B950A}" type="datetimeFigureOut">
              <a:rPr lang="en-US" smtClean="0"/>
              <a:t>10/19/2023</a:t>
            </a:fld>
            <a:endParaRPr lang="en-US"/>
          </a:p>
        </p:txBody>
      </p:sp>
      <p:sp>
        <p:nvSpPr>
          <p:cNvPr id="5" name="Footer Placeholder 4">
            <a:extLst>
              <a:ext uri="{FF2B5EF4-FFF2-40B4-BE49-F238E27FC236}">
                <a16:creationId xmlns:a16="http://schemas.microsoft.com/office/drawing/2014/main" id="{F53ACB3E-7515-7E43-DC48-4881D4A597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34BE5C-24C9-2A74-B583-340C8F55F5F2}"/>
              </a:ext>
            </a:extLst>
          </p:cNvPr>
          <p:cNvSpPr>
            <a:spLocks noGrp="1"/>
          </p:cNvSpPr>
          <p:nvPr>
            <p:ph type="sldNum" sz="quarter" idx="12"/>
          </p:nvPr>
        </p:nvSpPr>
        <p:spPr/>
        <p:txBody>
          <a:bodyPr/>
          <a:lstStyle/>
          <a:p>
            <a:fld id="{659790F1-65DC-4C02-A698-B8DDD8FCB764}" type="slidenum">
              <a:rPr lang="en-US" smtClean="0"/>
              <a:t>‹#›</a:t>
            </a:fld>
            <a:endParaRPr lang="en-US"/>
          </a:p>
        </p:txBody>
      </p:sp>
    </p:spTree>
    <p:extLst>
      <p:ext uri="{BB962C8B-B14F-4D97-AF65-F5344CB8AC3E}">
        <p14:creationId xmlns:p14="http://schemas.microsoft.com/office/powerpoint/2010/main" val="759434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77220-C850-CC68-8420-294B3DB1EA7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911D81A-A14C-23C8-1358-079583D153F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BA403B-DAB4-55AC-4128-3E1A43192192}"/>
              </a:ext>
            </a:extLst>
          </p:cNvPr>
          <p:cNvSpPr>
            <a:spLocks noGrp="1"/>
          </p:cNvSpPr>
          <p:nvPr>
            <p:ph type="dt" sz="half" idx="10"/>
          </p:nvPr>
        </p:nvSpPr>
        <p:spPr/>
        <p:txBody>
          <a:bodyPr/>
          <a:lstStyle/>
          <a:p>
            <a:fld id="{B9BF1B14-055F-44DA-9A57-A7D6BE6B950A}" type="datetimeFigureOut">
              <a:rPr lang="en-US" smtClean="0"/>
              <a:t>10/19/2023</a:t>
            </a:fld>
            <a:endParaRPr lang="en-US"/>
          </a:p>
        </p:txBody>
      </p:sp>
      <p:sp>
        <p:nvSpPr>
          <p:cNvPr id="5" name="Footer Placeholder 4">
            <a:extLst>
              <a:ext uri="{FF2B5EF4-FFF2-40B4-BE49-F238E27FC236}">
                <a16:creationId xmlns:a16="http://schemas.microsoft.com/office/drawing/2014/main" id="{85F724F5-456D-D6B0-130F-92AAB46C91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2415F1-8AE3-ACE6-F6DD-73A96E898CB7}"/>
              </a:ext>
            </a:extLst>
          </p:cNvPr>
          <p:cNvSpPr>
            <a:spLocks noGrp="1"/>
          </p:cNvSpPr>
          <p:nvPr>
            <p:ph type="sldNum" sz="quarter" idx="12"/>
          </p:nvPr>
        </p:nvSpPr>
        <p:spPr/>
        <p:txBody>
          <a:bodyPr/>
          <a:lstStyle/>
          <a:p>
            <a:fld id="{659790F1-65DC-4C02-A698-B8DDD8FCB764}" type="slidenum">
              <a:rPr lang="en-US" smtClean="0"/>
              <a:t>‹#›</a:t>
            </a:fld>
            <a:endParaRPr lang="en-US"/>
          </a:p>
        </p:txBody>
      </p:sp>
    </p:spTree>
    <p:extLst>
      <p:ext uri="{BB962C8B-B14F-4D97-AF65-F5344CB8AC3E}">
        <p14:creationId xmlns:p14="http://schemas.microsoft.com/office/powerpoint/2010/main" val="3411239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CFF42-ABF3-5B4E-F68D-5DECE698F75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26D70EF-B4AC-BBC2-F58C-24AAFEC3133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13915D0-3680-6EEA-A9EE-2DC389617F05}"/>
              </a:ext>
            </a:extLst>
          </p:cNvPr>
          <p:cNvSpPr>
            <a:spLocks noGrp="1"/>
          </p:cNvSpPr>
          <p:nvPr>
            <p:ph type="dt" sz="half" idx="10"/>
          </p:nvPr>
        </p:nvSpPr>
        <p:spPr/>
        <p:txBody>
          <a:bodyPr/>
          <a:lstStyle/>
          <a:p>
            <a:fld id="{B9BF1B14-055F-44DA-9A57-A7D6BE6B950A}" type="datetimeFigureOut">
              <a:rPr lang="en-US" smtClean="0"/>
              <a:t>10/19/2023</a:t>
            </a:fld>
            <a:endParaRPr lang="en-US"/>
          </a:p>
        </p:txBody>
      </p:sp>
      <p:sp>
        <p:nvSpPr>
          <p:cNvPr id="5" name="Footer Placeholder 4">
            <a:extLst>
              <a:ext uri="{FF2B5EF4-FFF2-40B4-BE49-F238E27FC236}">
                <a16:creationId xmlns:a16="http://schemas.microsoft.com/office/drawing/2014/main" id="{4547D0E9-4CCF-FE6E-3F43-C8E8FBF030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D49D77-8BCF-9347-D0F5-AD470307545F}"/>
              </a:ext>
            </a:extLst>
          </p:cNvPr>
          <p:cNvSpPr>
            <a:spLocks noGrp="1"/>
          </p:cNvSpPr>
          <p:nvPr>
            <p:ph type="sldNum" sz="quarter" idx="12"/>
          </p:nvPr>
        </p:nvSpPr>
        <p:spPr/>
        <p:txBody>
          <a:bodyPr/>
          <a:lstStyle/>
          <a:p>
            <a:fld id="{659790F1-65DC-4C02-A698-B8DDD8FCB764}" type="slidenum">
              <a:rPr lang="en-US" smtClean="0"/>
              <a:t>‹#›</a:t>
            </a:fld>
            <a:endParaRPr lang="en-US"/>
          </a:p>
        </p:txBody>
      </p:sp>
    </p:spTree>
    <p:extLst>
      <p:ext uri="{BB962C8B-B14F-4D97-AF65-F5344CB8AC3E}">
        <p14:creationId xmlns:p14="http://schemas.microsoft.com/office/powerpoint/2010/main" val="1295661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4DCA4-0C9E-A45D-D6D3-8977015BE6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10BB9BB-D2AB-E1F1-FE6B-5D086F1418F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B7D9DF9-A460-321B-60B3-05EABDF881C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8327611-22B7-FAE8-1BA3-E14EB9CA11C3}"/>
              </a:ext>
            </a:extLst>
          </p:cNvPr>
          <p:cNvSpPr>
            <a:spLocks noGrp="1"/>
          </p:cNvSpPr>
          <p:nvPr>
            <p:ph type="dt" sz="half" idx="10"/>
          </p:nvPr>
        </p:nvSpPr>
        <p:spPr/>
        <p:txBody>
          <a:bodyPr/>
          <a:lstStyle/>
          <a:p>
            <a:fld id="{B9BF1B14-055F-44DA-9A57-A7D6BE6B950A}" type="datetimeFigureOut">
              <a:rPr lang="en-US" smtClean="0"/>
              <a:t>10/19/2023</a:t>
            </a:fld>
            <a:endParaRPr lang="en-US"/>
          </a:p>
        </p:txBody>
      </p:sp>
      <p:sp>
        <p:nvSpPr>
          <p:cNvPr id="6" name="Footer Placeholder 5">
            <a:extLst>
              <a:ext uri="{FF2B5EF4-FFF2-40B4-BE49-F238E27FC236}">
                <a16:creationId xmlns:a16="http://schemas.microsoft.com/office/drawing/2014/main" id="{21CF3D75-33BB-4658-9CDD-402D5BFEF2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B0F7DA-B2A8-A55D-2DDC-CB5308B27B98}"/>
              </a:ext>
            </a:extLst>
          </p:cNvPr>
          <p:cNvSpPr>
            <a:spLocks noGrp="1"/>
          </p:cNvSpPr>
          <p:nvPr>
            <p:ph type="sldNum" sz="quarter" idx="12"/>
          </p:nvPr>
        </p:nvSpPr>
        <p:spPr/>
        <p:txBody>
          <a:bodyPr/>
          <a:lstStyle/>
          <a:p>
            <a:fld id="{659790F1-65DC-4C02-A698-B8DDD8FCB764}" type="slidenum">
              <a:rPr lang="en-US" smtClean="0"/>
              <a:t>‹#›</a:t>
            </a:fld>
            <a:endParaRPr lang="en-US"/>
          </a:p>
        </p:txBody>
      </p:sp>
    </p:spTree>
    <p:extLst>
      <p:ext uri="{BB962C8B-B14F-4D97-AF65-F5344CB8AC3E}">
        <p14:creationId xmlns:p14="http://schemas.microsoft.com/office/powerpoint/2010/main" val="34331839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17237-AFFA-B7E1-5381-F1777236CD3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9B081D-4F19-3746-2EA2-681DB106123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1C48A6D-90EA-17B7-271C-8A062385B09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F297981-563A-BFDE-6C86-E855BE1552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12EFE6B-791F-286C-3F6A-C249B932CC0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0068839-6EF0-CE57-5D26-F1CD1EB418B9}"/>
              </a:ext>
            </a:extLst>
          </p:cNvPr>
          <p:cNvSpPr>
            <a:spLocks noGrp="1"/>
          </p:cNvSpPr>
          <p:nvPr>
            <p:ph type="dt" sz="half" idx="10"/>
          </p:nvPr>
        </p:nvSpPr>
        <p:spPr/>
        <p:txBody>
          <a:bodyPr/>
          <a:lstStyle/>
          <a:p>
            <a:fld id="{B9BF1B14-055F-44DA-9A57-A7D6BE6B950A}" type="datetimeFigureOut">
              <a:rPr lang="en-US" smtClean="0"/>
              <a:t>10/19/2023</a:t>
            </a:fld>
            <a:endParaRPr lang="en-US"/>
          </a:p>
        </p:txBody>
      </p:sp>
      <p:sp>
        <p:nvSpPr>
          <p:cNvPr id="8" name="Footer Placeholder 7">
            <a:extLst>
              <a:ext uri="{FF2B5EF4-FFF2-40B4-BE49-F238E27FC236}">
                <a16:creationId xmlns:a16="http://schemas.microsoft.com/office/drawing/2014/main" id="{3CBE4139-C98F-3944-EE86-ACE2045623F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561B20F-78EB-6F56-CACC-72FCEDC43DAC}"/>
              </a:ext>
            </a:extLst>
          </p:cNvPr>
          <p:cNvSpPr>
            <a:spLocks noGrp="1"/>
          </p:cNvSpPr>
          <p:nvPr>
            <p:ph type="sldNum" sz="quarter" idx="12"/>
          </p:nvPr>
        </p:nvSpPr>
        <p:spPr/>
        <p:txBody>
          <a:bodyPr/>
          <a:lstStyle/>
          <a:p>
            <a:fld id="{659790F1-65DC-4C02-A698-B8DDD8FCB764}" type="slidenum">
              <a:rPr lang="en-US" smtClean="0"/>
              <a:t>‹#›</a:t>
            </a:fld>
            <a:endParaRPr lang="en-US"/>
          </a:p>
        </p:txBody>
      </p:sp>
    </p:spTree>
    <p:extLst>
      <p:ext uri="{BB962C8B-B14F-4D97-AF65-F5344CB8AC3E}">
        <p14:creationId xmlns:p14="http://schemas.microsoft.com/office/powerpoint/2010/main" val="2683673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F727D-5DF8-98EE-C28B-264AB5647E1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C2D3095-3027-9558-4B4B-7F0EB365CD7C}"/>
              </a:ext>
            </a:extLst>
          </p:cNvPr>
          <p:cNvSpPr>
            <a:spLocks noGrp="1"/>
          </p:cNvSpPr>
          <p:nvPr>
            <p:ph type="dt" sz="half" idx="10"/>
          </p:nvPr>
        </p:nvSpPr>
        <p:spPr/>
        <p:txBody>
          <a:bodyPr/>
          <a:lstStyle/>
          <a:p>
            <a:fld id="{B9BF1B14-055F-44DA-9A57-A7D6BE6B950A}" type="datetimeFigureOut">
              <a:rPr lang="en-US" smtClean="0"/>
              <a:t>10/19/2023</a:t>
            </a:fld>
            <a:endParaRPr lang="en-US"/>
          </a:p>
        </p:txBody>
      </p:sp>
      <p:sp>
        <p:nvSpPr>
          <p:cNvPr id="4" name="Footer Placeholder 3">
            <a:extLst>
              <a:ext uri="{FF2B5EF4-FFF2-40B4-BE49-F238E27FC236}">
                <a16:creationId xmlns:a16="http://schemas.microsoft.com/office/drawing/2014/main" id="{C5E2ED87-7EE4-7390-8E99-F994BEED1E7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C7F4710-7AE4-DFCC-537B-835EC4B3B05A}"/>
              </a:ext>
            </a:extLst>
          </p:cNvPr>
          <p:cNvSpPr>
            <a:spLocks noGrp="1"/>
          </p:cNvSpPr>
          <p:nvPr>
            <p:ph type="sldNum" sz="quarter" idx="12"/>
          </p:nvPr>
        </p:nvSpPr>
        <p:spPr/>
        <p:txBody>
          <a:bodyPr/>
          <a:lstStyle/>
          <a:p>
            <a:fld id="{659790F1-65DC-4C02-A698-B8DDD8FCB764}" type="slidenum">
              <a:rPr lang="en-US" smtClean="0"/>
              <a:t>‹#›</a:t>
            </a:fld>
            <a:endParaRPr lang="en-US"/>
          </a:p>
        </p:txBody>
      </p:sp>
    </p:spTree>
    <p:extLst>
      <p:ext uri="{BB962C8B-B14F-4D97-AF65-F5344CB8AC3E}">
        <p14:creationId xmlns:p14="http://schemas.microsoft.com/office/powerpoint/2010/main" val="13333045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285F04-1F9F-BBF9-C5B9-08CB2CB05F86}"/>
              </a:ext>
            </a:extLst>
          </p:cNvPr>
          <p:cNvSpPr>
            <a:spLocks noGrp="1"/>
          </p:cNvSpPr>
          <p:nvPr>
            <p:ph type="dt" sz="half" idx="10"/>
          </p:nvPr>
        </p:nvSpPr>
        <p:spPr/>
        <p:txBody>
          <a:bodyPr/>
          <a:lstStyle/>
          <a:p>
            <a:fld id="{B9BF1B14-055F-44DA-9A57-A7D6BE6B950A}" type="datetimeFigureOut">
              <a:rPr lang="en-US" smtClean="0"/>
              <a:t>10/19/2023</a:t>
            </a:fld>
            <a:endParaRPr lang="en-US"/>
          </a:p>
        </p:txBody>
      </p:sp>
      <p:sp>
        <p:nvSpPr>
          <p:cNvPr id="3" name="Footer Placeholder 2">
            <a:extLst>
              <a:ext uri="{FF2B5EF4-FFF2-40B4-BE49-F238E27FC236}">
                <a16:creationId xmlns:a16="http://schemas.microsoft.com/office/drawing/2014/main" id="{2D35C2DF-35F0-2B68-B44B-39344240A3E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D9FFEC-2839-E0FF-CA2A-A597378C968B}"/>
              </a:ext>
            </a:extLst>
          </p:cNvPr>
          <p:cNvSpPr>
            <a:spLocks noGrp="1"/>
          </p:cNvSpPr>
          <p:nvPr>
            <p:ph type="sldNum" sz="quarter" idx="12"/>
          </p:nvPr>
        </p:nvSpPr>
        <p:spPr/>
        <p:txBody>
          <a:bodyPr/>
          <a:lstStyle/>
          <a:p>
            <a:fld id="{659790F1-65DC-4C02-A698-B8DDD8FCB764}" type="slidenum">
              <a:rPr lang="en-US" smtClean="0"/>
              <a:t>‹#›</a:t>
            </a:fld>
            <a:endParaRPr lang="en-US"/>
          </a:p>
        </p:txBody>
      </p:sp>
    </p:spTree>
    <p:extLst>
      <p:ext uri="{BB962C8B-B14F-4D97-AF65-F5344CB8AC3E}">
        <p14:creationId xmlns:p14="http://schemas.microsoft.com/office/powerpoint/2010/main" val="20445478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D9429-CCD0-C99E-1589-E3E844C7EB6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880F739-F00B-F288-D151-774AEEA796A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841D36D-C806-4701-5DB5-CC03201034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8213F7-7530-45A4-A237-865657D68176}"/>
              </a:ext>
            </a:extLst>
          </p:cNvPr>
          <p:cNvSpPr>
            <a:spLocks noGrp="1"/>
          </p:cNvSpPr>
          <p:nvPr>
            <p:ph type="dt" sz="half" idx="10"/>
          </p:nvPr>
        </p:nvSpPr>
        <p:spPr/>
        <p:txBody>
          <a:bodyPr/>
          <a:lstStyle/>
          <a:p>
            <a:fld id="{B9BF1B14-055F-44DA-9A57-A7D6BE6B950A}" type="datetimeFigureOut">
              <a:rPr lang="en-US" smtClean="0"/>
              <a:t>10/19/2023</a:t>
            </a:fld>
            <a:endParaRPr lang="en-US"/>
          </a:p>
        </p:txBody>
      </p:sp>
      <p:sp>
        <p:nvSpPr>
          <p:cNvPr id="6" name="Footer Placeholder 5">
            <a:extLst>
              <a:ext uri="{FF2B5EF4-FFF2-40B4-BE49-F238E27FC236}">
                <a16:creationId xmlns:a16="http://schemas.microsoft.com/office/drawing/2014/main" id="{961159F1-A311-E663-0D16-318222A986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04B7BD-784A-8DA0-20B7-922A575420B6}"/>
              </a:ext>
            </a:extLst>
          </p:cNvPr>
          <p:cNvSpPr>
            <a:spLocks noGrp="1"/>
          </p:cNvSpPr>
          <p:nvPr>
            <p:ph type="sldNum" sz="quarter" idx="12"/>
          </p:nvPr>
        </p:nvSpPr>
        <p:spPr/>
        <p:txBody>
          <a:bodyPr/>
          <a:lstStyle/>
          <a:p>
            <a:fld id="{659790F1-65DC-4C02-A698-B8DDD8FCB764}" type="slidenum">
              <a:rPr lang="en-US" smtClean="0"/>
              <a:t>‹#›</a:t>
            </a:fld>
            <a:endParaRPr lang="en-US"/>
          </a:p>
        </p:txBody>
      </p:sp>
    </p:spTree>
    <p:extLst>
      <p:ext uri="{BB962C8B-B14F-4D97-AF65-F5344CB8AC3E}">
        <p14:creationId xmlns:p14="http://schemas.microsoft.com/office/powerpoint/2010/main" val="3875924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03918-2EDD-1D35-9172-0EA9007DFE6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E6D3DF8-2CDD-0AA6-266F-55E9C36E2C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F9A87AD-40A1-0E97-1A27-FFAAD8023F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B584DF-8EF8-74D5-5773-8796245689F9}"/>
              </a:ext>
            </a:extLst>
          </p:cNvPr>
          <p:cNvSpPr>
            <a:spLocks noGrp="1"/>
          </p:cNvSpPr>
          <p:nvPr>
            <p:ph type="dt" sz="half" idx="10"/>
          </p:nvPr>
        </p:nvSpPr>
        <p:spPr/>
        <p:txBody>
          <a:bodyPr/>
          <a:lstStyle/>
          <a:p>
            <a:fld id="{B9BF1B14-055F-44DA-9A57-A7D6BE6B950A}" type="datetimeFigureOut">
              <a:rPr lang="en-US" smtClean="0"/>
              <a:t>10/19/2023</a:t>
            </a:fld>
            <a:endParaRPr lang="en-US"/>
          </a:p>
        </p:txBody>
      </p:sp>
      <p:sp>
        <p:nvSpPr>
          <p:cNvPr id="6" name="Footer Placeholder 5">
            <a:extLst>
              <a:ext uri="{FF2B5EF4-FFF2-40B4-BE49-F238E27FC236}">
                <a16:creationId xmlns:a16="http://schemas.microsoft.com/office/drawing/2014/main" id="{BB15027D-CC7F-7DED-F5F3-E4D22EAD81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B9220D-32B1-A021-3B81-A0A1432E70C2}"/>
              </a:ext>
            </a:extLst>
          </p:cNvPr>
          <p:cNvSpPr>
            <a:spLocks noGrp="1"/>
          </p:cNvSpPr>
          <p:nvPr>
            <p:ph type="sldNum" sz="quarter" idx="12"/>
          </p:nvPr>
        </p:nvSpPr>
        <p:spPr/>
        <p:txBody>
          <a:bodyPr/>
          <a:lstStyle/>
          <a:p>
            <a:fld id="{659790F1-65DC-4C02-A698-B8DDD8FCB764}" type="slidenum">
              <a:rPr lang="en-US" smtClean="0"/>
              <a:t>‹#›</a:t>
            </a:fld>
            <a:endParaRPr lang="en-US"/>
          </a:p>
        </p:txBody>
      </p:sp>
    </p:spTree>
    <p:extLst>
      <p:ext uri="{BB962C8B-B14F-4D97-AF65-F5344CB8AC3E}">
        <p14:creationId xmlns:p14="http://schemas.microsoft.com/office/powerpoint/2010/main" val="499522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45E2715-D638-2BFE-7D5C-C0B071B715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571C4A0-AC9E-B8BE-5566-A8EF9C3F52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257A4D-82C9-54CE-6A1B-B288640F73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BF1B14-055F-44DA-9A57-A7D6BE6B950A}" type="datetimeFigureOut">
              <a:rPr lang="en-US" smtClean="0"/>
              <a:t>10/19/2023</a:t>
            </a:fld>
            <a:endParaRPr lang="en-US"/>
          </a:p>
        </p:txBody>
      </p:sp>
      <p:sp>
        <p:nvSpPr>
          <p:cNvPr id="5" name="Footer Placeholder 4">
            <a:extLst>
              <a:ext uri="{FF2B5EF4-FFF2-40B4-BE49-F238E27FC236}">
                <a16:creationId xmlns:a16="http://schemas.microsoft.com/office/drawing/2014/main" id="{159F5F6A-1295-7C6D-2410-479AEF1350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57E0119-1227-A6BD-773A-680C3970728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9790F1-65DC-4C02-A698-B8DDD8FCB764}" type="slidenum">
              <a:rPr lang="en-US" smtClean="0"/>
              <a:t>‹#›</a:t>
            </a:fld>
            <a:endParaRPr lang="en-US"/>
          </a:p>
        </p:txBody>
      </p:sp>
    </p:spTree>
    <p:extLst>
      <p:ext uri="{BB962C8B-B14F-4D97-AF65-F5344CB8AC3E}">
        <p14:creationId xmlns:p14="http://schemas.microsoft.com/office/powerpoint/2010/main" val="36777364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8.sv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04F7DE8-7F83-D482-9460-E289F1BFBC37}"/>
              </a:ext>
            </a:extLst>
          </p:cNvPr>
          <p:cNvSpPr/>
          <p:nvPr/>
        </p:nvSpPr>
        <p:spPr>
          <a:xfrm>
            <a:off x="1602366" y="1269163"/>
            <a:ext cx="8987268" cy="2585323"/>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Calibri" panose="020F0502020204030204"/>
                <a:ea typeface="+mn-ea"/>
                <a:cs typeface="+mn-cs"/>
              </a:rPr>
              <a:t>If Real Estate Is Your Profession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Calibri" panose="020F0502020204030204"/>
                <a:ea typeface="+mn-ea"/>
                <a:cs typeface="+mn-cs"/>
              </a:rPr>
              <a:t>  Then Politics Is Your Business.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5400" b="0" i="0"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524E37E1-4B0F-3A13-0FD6-7F060E50A2BB}"/>
              </a:ext>
            </a:extLst>
          </p:cNvPr>
          <p:cNvPicPr>
            <a:picLocks noChangeAspect="1"/>
          </p:cNvPicPr>
          <p:nvPr/>
        </p:nvPicPr>
        <p:blipFill>
          <a:blip r:embed="rId2"/>
          <a:stretch>
            <a:fillRect/>
          </a:stretch>
        </p:blipFill>
        <p:spPr>
          <a:xfrm>
            <a:off x="11169877" y="6110061"/>
            <a:ext cx="621846" cy="414564"/>
          </a:xfrm>
          <a:prstGeom prst="rect">
            <a:avLst/>
          </a:prstGeom>
        </p:spPr>
      </p:pic>
      <p:pic>
        <p:nvPicPr>
          <p:cNvPr id="5" name="Picture 4" descr="A person in a suit and tie&#10;&#10;Description automatically generated">
            <a:extLst>
              <a:ext uri="{FF2B5EF4-FFF2-40B4-BE49-F238E27FC236}">
                <a16:creationId xmlns:a16="http://schemas.microsoft.com/office/drawing/2014/main" id="{3949E720-6CF3-30C2-5DC5-509AAEE16B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465674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796D42-8692-C5A6-9ABE-76D625C76ADF}"/>
              </a:ext>
            </a:extLst>
          </p:cNvPr>
          <p:cNvSpPr txBox="1"/>
          <p:nvPr/>
        </p:nvSpPr>
        <p:spPr>
          <a:xfrm>
            <a:off x="526201" y="137711"/>
            <a:ext cx="10591530" cy="8125301"/>
          </a:xfrm>
          <a:prstGeom prst="rect">
            <a:avLst/>
          </a:prstGeom>
          <a:noFill/>
        </p:spPr>
        <p:txBody>
          <a:bodyPr wrap="square">
            <a:spAutoFit/>
          </a:bodyPr>
          <a:lstStyle/>
          <a:p>
            <a:r>
              <a:rPr lang="en-US" b="1" dirty="0">
                <a:solidFill>
                  <a:srgbClr val="0070C0"/>
                </a:solidFill>
              </a:rPr>
              <a:t>Commercial Financing Disclosure: Senate Bill 33</a:t>
            </a:r>
          </a:p>
          <a:p>
            <a:endParaRPr lang="en-US" dirty="0"/>
          </a:p>
          <a:p>
            <a:r>
              <a:rPr lang="en-US" dirty="0"/>
              <a:t>SB 33 removes a sunset provision that applies to a requirement to disclose the cost of a commercial financing transaction expressed as an annualized rate. The requirement was scheduled to sunset on January 1, 2024. By removing the sunset, SB 33 requires commercial financing providers to provide the specified disclosure indefinitely. </a:t>
            </a:r>
            <a:r>
              <a:rPr lang="en-US" sz="1400" dirty="0"/>
              <a:t>1/1/2024</a:t>
            </a:r>
          </a:p>
          <a:p>
            <a:endParaRPr lang="en-US" dirty="0"/>
          </a:p>
          <a:p>
            <a:r>
              <a:rPr lang="en-US" b="1" dirty="0">
                <a:solidFill>
                  <a:srgbClr val="0070C0"/>
                </a:solidFill>
              </a:rPr>
              <a:t>Environmental hazard booklet updated. Assembly Bill 225</a:t>
            </a:r>
          </a:p>
          <a:p>
            <a:endParaRPr lang="en-US" b="1" dirty="0">
              <a:solidFill>
                <a:srgbClr val="0070C0"/>
              </a:solidFill>
            </a:endParaRPr>
          </a:p>
          <a:p>
            <a:r>
              <a:rPr lang="en-US" dirty="0"/>
              <a:t>Three new chapters related to wildfires, climate change, and sea level rise to provide consumers with valuable information regarding these risks. </a:t>
            </a:r>
            <a:r>
              <a:rPr lang="en-US" sz="1400" dirty="0"/>
              <a:t>1/1/2024</a:t>
            </a:r>
          </a:p>
          <a:p>
            <a:endParaRPr lang="en-US" dirty="0"/>
          </a:p>
          <a:p>
            <a:r>
              <a:rPr lang="en-US" b="1" dirty="0">
                <a:solidFill>
                  <a:srgbClr val="0070C0"/>
                </a:solidFill>
              </a:rPr>
              <a:t>NHD Statement specifically identifies fire hazard severity zones for defensible space and fire hardening disclosures. Assembly Bill 1280</a:t>
            </a:r>
          </a:p>
          <a:p>
            <a:endParaRPr lang="en-US" b="1" dirty="0">
              <a:solidFill>
                <a:srgbClr val="0070C0"/>
              </a:solidFill>
            </a:endParaRPr>
          </a:p>
          <a:p>
            <a:r>
              <a:rPr lang="en-US" dirty="0"/>
              <a:t>Simplifies the identification of high and very high FHSZs: This law is sponsored by C.A.R. for the purpose of simplifying the identification of properties located in High or Very High Fire Hazard Severity Zones. </a:t>
            </a:r>
            <a:r>
              <a:rPr lang="en-US" sz="1400" dirty="0"/>
              <a:t>1/1/2024</a:t>
            </a:r>
          </a:p>
          <a:p>
            <a:endParaRPr lang="en-US" dirty="0"/>
          </a:p>
          <a:p>
            <a:r>
              <a:rPr lang="en-US" b="1" dirty="0">
                <a:solidFill>
                  <a:srgbClr val="0070C0"/>
                </a:solidFill>
              </a:rPr>
              <a:t>Flippers must disclose recent repairs and renovations. Assembly Bill 968</a:t>
            </a:r>
          </a:p>
          <a:p>
            <a:endParaRPr lang="en-US" b="1" dirty="0">
              <a:solidFill>
                <a:srgbClr val="0070C0"/>
              </a:solidFill>
            </a:endParaRPr>
          </a:p>
          <a:p>
            <a:r>
              <a:rPr lang="en-US" dirty="0"/>
              <a:t>Flippers" of </a:t>
            </a:r>
            <a:r>
              <a:rPr lang="en-US" u="sng" dirty="0"/>
              <a:t>residential 1 to 4 </a:t>
            </a:r>
            <a:r>
              <a:rPr lang="en-US" dirty="0"/>
              <a:t>properties must disclose recent repairs and renovations to the property in addition to all other existing disclosures. Applies to properties that are resold within 18 months of closing. Standard TDS categories, exemptions and cancellation rights apply. </a:t>
            </a:r>
            <a:r>
              <a:rPr lang="en-US" sz="1400" dirty="0"/>
              <a:t>1/1/2024</a:t>
            </a:r>
          </a:p>
          <a:p>
            <a:endParaRPr lang="en-US" dirty="0"/>
          </a:p>
          <a:p>
            <a:endParaRPr lang="en-US" dirty="0"/>
          </a:p>
          <a:p>
            <a:endParaRPr lang="en-US" dirty="0"/>
          </a:p>
          <a:p>
            <a:endParaRPr lang="en-US" dirty="0"/>
          </a:p>
          <a:p>
            <a:endParaRPr lang="en-US" dirty="0"/>
          </a:p>
          <a:p>
            <a:endParaRPr lang="en-US" dirty="0"/>
          </a:p>
        </p:txBody>
      </p:sp>
      <p:pic>
        <p:nvPicPr>
          <p:cNvPr id="5" name="Picture 4">
            <a:extLst>
              <a:ext uri="{FF2B5EF4-FFF2-40B4-BE49-F238E27FC236}">
                <a16:creationId xmlns:a16="http://schemas.microsoft.com/office/drawing/2014/main" id="{7D010623-0A94-167A-D664-A2E1EABA84DB}"/>
              </a:ext>
            </a:extLst>
          </p:cNvPr>
          <p:cNvPicPr>
            <a:picLocks noChangeAspect="1"/>
          </p:cNvPicPr>
          <p:nvPr/>
        </p:nvPicPr>
        <p:blipFill>
          <a:blip r:embed="rId2"/>
          <a:stretch>
            <a:fillRect/>
          </a:stretch>
        </p:blipFill>
        <p:spPr>
          <a:xfrm>
            <a:off x="10991642" y="6312474"/>
            <a:ext cx="450482" cy="407815"/>
          </a:xfrm>
          <a:prstGeom prst="rect">
            <a:avLst/>
          </a:prstGeom>
        </p:spPr>
      </p:pic>
      <p:pic>
        <p:nvPicPr>
          <p:cNvPr id="6" name="Picture 5">
            <a:extLst>
              <a:ext uri="{FF2B5EF4-FFF2-40B4-BE49-F238E27FC236}">
                <a16:creationId xmlns:a16="http://schemas.microsoft.com/office/drawing/2014/main" id="{8FDF238C-7F60-63B1-7128-95D572BED64D}"/>
              </a:ext>
            </a:extLst>
          </p:cNvPr>
          <p:cNvPicPr>
            <a:picLocks noChangeAspect="1"/>
          </p:cNvPicPr>
          <p:nvPr/>
        </p:nvPicPr>
        <p:blipFill>
          <a:blip r:embed="rId3"/>
          <a:stretch>
            <a:fillRect/>
          </a:stretch>
        </p:blipFill>
        <p:spPr>
          <a:xfrm>
            <a:off x="11545242" y="6373478"/>
            <a:ext cx="507211" cy="346811"/>
          </a:xfrm>
          <a:prstGeom prst="rect">
            <a:avLst/>
          </a:prstGeom>
        </p:spPr>
      </p:pic>
      <p:sp>
        <p:nvSpPr>
          <p:cNvPr id="7" name="TextBox 6">
            <a:extLst>
              <a:ext uri="{FF2B5EF4-FFF2-40B4-BE49-F238E27FC236}">
                <a16:creationId xmlns:a16="http://schemas.microsoft.com/office/drawing/2014/main" id="{0892DE7B-E5CD-2D6F-A167-9CEE7EACB071}"/>
              </a:ext>
            </a:extLst>
          </p:cNvPr>
          <p:cNvSpPr txBox="1"/>
          <p:nvPr/>
        </p:nvSpPr>
        <p:spPr>
          <a:xfrm>
            <a:off x="10945039" y="5933436"/>
            <a:ext cx="1707615" cy="338554"/>
          </a:xfrm>
          <a:prstGeom prst="rect">
            <a:avLst/>
          </a:prstGeom>
          <a:noFill/>
        </p:spPr>
        <p:txBody>
          <a:bodyPr wrap="square" rtlCol="0">
            <a:spAutoFit/>
          </a:bodyPr>
          <a:lstStyle/>
          <a:p>
            <a:r>
              <a:rPr lang="en-US" sz="1600" b="1" dirty="0">
                <a:solidFill>
                  <a:srgbClr val="FF0000"/>
                </a:solidFill>
              </a:rPr>
              <a:t>Disclosures</a:t>
            </a:r>
          </a:p>
        </p:txBody>
      </p:sp>
    </p:spTree>
    <p:extLst>
      <p:ext uri="{BB962C8B-B14F-4D97-AF65-F5344CB8AC3E}">
        <p14:creationId xmlns:p14="http://schemas.microsoft.com/office/powerpoint/2010/main" val="2327757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Effect transition="in" filter="fade">
                                      <p:cBhvr>
                                        <p:cTn id="21" dur="1000"/>
                                        <p:tgtEl>
                                          <p:spTgt spid="4">
                                            <p:txEl>
                                              <p:pRg st="4" end="4"/>
                                            </p:txEl>
                                          </p:spTgt>
                                        </p:tgtEl>
                                      </p:cBhvr>
                                    </p:animEffect>
                                    <p:anim calcmode="lin" valueType="num">
                                      <p:cBhvr>
                                        <p:cTn id="22"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6" end="6"/>
                                            </p:txEl>
                                          </p:spTgt>
                                        </p:tgtEl>
                                        <p:attrNameLst>
                                          <p:attrName>style.visibility</p:attrName>
                                        </p:attrNameLst>
                                      </p:cBhvr>
                                      <p:to>
                                        <p:strVal val="visible"/>
                                      </p:to>
                                    </p:set>
                                    <p:animEffect transition="in" filter="fade">
                                      <p:cBhvr>
                                        <p:cTn id="28" dur="1000"/>
                                        <p:tgtEl>
                                          <p:spTgt spid="4">
                                            <p:txEl>
                                              <p:pRg st="6" end="6"/>
                                            </p:txEl>
                                          </p:spTgt>
                                        </p:tgtEl>
                                      </p:cBhvr>
                                    </p:animEffect>
                                    <p:anim calcmode="lin" valueType="num">
                                      <p:cBhvr>
                                        <p:cTn id="29"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8" end="8"/>
                                            </p:txEl>
                                          </p:spTgt>
                                        </p:tgtEl>
                                        <p:attrNameLst>
                                          <p:attrName>style.visibility</p:attrName>
                                        </p:attrNameLst>
                                      </p:cBhvr>
                                      <p:to>
                                        <p:strVal val="visible"/>
                                      </p:to>
                                    </p:set>
                                    <p:animEffect transition="in" filter="fade">
                                      <p:cBhvr>
                                        <p:cTn id="35" dur="1000"/>
                                        <p:tgtEl>
                                          <p:spTgt spid="4">
                                            <p:txEl>
                                              <p:pRg st="8" end="8"/>
                                            </p:txEl>
                                          </p:spTgt>
                                        </p:tgtEl>
                                      </p:cBhvr>
                                    </p:animEffect>
                                    <p:anim calcmode="lin" valueType="num">
                                      <p:cBhvr>
                                        <p:cTn id="36"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4">
                                            <p:txEl>
                                              <p:pRg st="10" end="10"/>
                                            </p:txEl>
                                          </p:spTgt>
                                        </p:tgtEl>
                                        <p:attrNameLst>
                                          <p:attrName>style.visibility</p:attrName>
                                        </p:attrNameLst>
                                      </p:cBhvr>
                                      <p:to>
                                        <p:strVal val="visible"/>
                                      </p:to>
                                    </p:set>
                                    <p:animEffect transition="in" filter="fade">
                                      <p:cBhvr>
                                        <p:cTn id="42" dur="1000"/>
                                        <p:tgtEl>
                                          <p:spTgt spid="4">
                                            <p:txEl>
                                              <p:pRg st="10" end="10"/>
                                            </p:txEl>
                                          </p:spTgt>
                                        </p:tgtEl>
                                      </p:cBhvr>
                                    </p:animEffect>
                                    <p:anim calcmode="lin" valueType="num">
                                      <p:cBhvr>
                                        <p:cTn id="43" dur="1000" fill="hold"/>
                                        <p:tgtEl>
                                          <p:spTgt spid="4">
                                            <p:txEl>
                                              <p:pRg st="10" end="10"/>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4">
                                            <p:txEl>
                                              <p:pRg st="12" end="12"/>
                                            </p:txEl>
                                          </p:spTgt>
                                        </p:tgtEl>
                                        <p:attrNameLst>
                                          <p:attrName>style.visibility</p:attrName>
                                        </p:attrNameLst>
                                      </p:cBhvr>
                                      <p:to>
                                        <p:strVal val="visible"/>
                                      </p:to>
                                    </p:set>
                                    <p:animEffect transition="in" filter="fade">
                                      <p:cBhvr>
                                        <p:cTn id="49" dur="1000"/>
                                        <p:tgtEl>
                                          <p:spTgt spid="4">
                                            <p:txEl>
                                              <p:pRg st="12" end="12"/>
                                            </p:txEl>
                                          </p:spTgt>
                                        </p:tgtEl>
                                      </p:cBhvr>
                                    </p:animEffect>
                                    <p:anim calcmode="lin" valueType="num">
                                      <p:cBhvr>
                                        <p:cTn id="50" dur="1000" fill="hold"/>
                                        <p:tgtEl>
                                          <p:spTgt spid="4">
                                            <p:txEl>
                                              <p:pRg st="12" end="12"/>
                                            </p:txEl>
                                          </p:spTgt>
                                        </p:tgtEl>
                                        <p:attrNameLst>
                                          <p:attrName>ppt_x</p:attrName>
                                        </p:attrNameLst>
                                      </p:cBhvr>
                                      <p:tavLst>
                                        <p:tav tm="0">
                                          <p:val>
                                            <p:strVal val="#ppt_x"/>
                                          </p:val>
                                        </p:tav>
                                        <p:tav tm="100000">
                                          <p:val>
                                            <p:strVal val="#ppt_x"/>
                                          </p:val>
                                        </p:tav>
                                      </p:tavLst>
                                    </p:anim>
                                    <p:anim calcmode="lin" valueType="num">
                                      <p:cBhvr>
                                        <p:cTn id="51" dur="1000" fill="hold"/>
                                        <p:tgtEl>
                                          <p:spTgt spid="4">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4">
                                            <p:txEl>
                                              <p:pRg st="14" end="14"/>
                                            </p:txEl>
                                          </p:spTgt>
                                        </p:tgtEl>
                                        <p:attrNameLst>
                                          <p:attrName>style.visibility</p:attrName>
                                        </p:attrNameLst>
                                      </p:cBhvr>
                                      <p:to>
                                        <p:strVal val="visible"/>
                                      </p:to>
                                    </p:set>
                                    <p:animEffect transition="in" filter="fade">
                                      <p:cBhvr>
                                        <p:cTn id="56" dur="1000"/>
                                        <p:tgtEl>
                                          <p:spTgt spid="4">
                                            <p:txEl>
                                              <p:pRg st="14" end="14"/>
                                            </p:txEl>
                                          </p:spTgt>
                                        </p:tgtEl>
                                      </p:cBhvr>
                                    </p:animEffect>
                                    <p:anim calcmode="lin" valueType="num">
                                      <p:cBhvr>
                                        <p:cTn id="57" dur="1000" fill="hold"/>
                                        <p:tgtEl>
                                          <p:spTgt spid="4">
                                            <p:txEl>
                                              <p:pRg st="14" end="14"/>
                                            </p:txEl>
                                          </p:spTgt>
                                        </p:tgtEl>
                                        <p:attrNameLst>
                                          <p:attrName>ppt_x</p:attrName>
                                        </p:attrNameLst>
                                      </p:cBhvr>
                                      <p:tavLst>
                                        <p:tav tm="0">
                                          <p:val>
                                            <p:strVal val="#ppt_x"/>
                                          </p:val>
                                        </p:tav>
                                        <p:tav tm="100000">
                                          <p:val>
                                            <p:strVal val="#ppt_x"/>
                                          </p:val>
                                        </p:tav>
                                      </p:tavLst>
                                    </p:anim>
                                    <p:anim calcmode="lin" valueType="num">
                                      <p:cBhvr>
                                        <p:cTn id="58" dur="1000" fill="hold"/>
                                        <p:tgtEl>
                                          <p:spTgt spid="4">
                                            <p:txEl>
                                              <p:pRg st="14" end="1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01AD5D6-BB0A-6D6C-D6D1-43A68BB590D3}"/>
              </a:ext>
            </a:extLst>
          </p:cNvPr>
          <p:cNvPicPr>
            <a:picLocks noChangeAspect="1"/>
          </p:cNvPicPr>
          <p:nvPr/>
        </p:nvPicPr>
        <p:blipFill>
          <a:blip r:embed="rId2"/>
          <a:stretch>
            <a:fillRect/>
          </a:stretch>
        </p:blipFill>
        <p:spPr>
          <a:xfrm>
            <a:off x="11131639" y="6301706"/>
            <a:ext cx="451143" cy="402371"/>
          </a:xfrm>
          <a:prstGeom prst="rect">
            <a:avLst/>
          </a:prstGeom>
        </p:spPr>
      </p:pic>
      <p:pic>
        <p:nvPicPr>
          <p:cNvPr id="4" name="Picture 3">
            <a:extLst>
              <a:ext uri="{FF2B5EF4-FFF2-40B4-BE49-F238E27FC236}">
                <a16:creationId xmlns:a16="http://schemas.microsoft.com/office/drawing/2014/main" id="{21481116-E729-2CB7-1BBD-8CB5328694D4}"/>
              </a:ext>
            </a:extLst>
          </p:cNvPr>
          <p:cNvPicPr>
            <a:picLocks noChangeAspect="1"/>
          </p:cNvPicPr>
          <p:nvPr/>
        </p:nvPicPr>
        <p:blipFill>
          <a:blip r:embed="rId3"/>
          <a:stretch>
            <a:fillRect/>
          </a:stretch>
        </p:blipFill>
        <p:spPr>
          <a:xfrm>
            <a:off x="11582782" y="6384519"/>
            <a:ext cx="506012" cy="341406"/>
          </a:xfrm>
          <a:prstGeom prst="rect">
            <a:avLst/>
          </a:prstGeom>
        </p:spPr>
      </p:pic>
      <p:sp>
        <p:nvSpPr>
          <p:cNvPr id="5" name="TextBox 4">
            <a:extLst>
              <a:ext uri="{FF2B5EF4-FFF2-40B4-BE49-F238E27FC236}">
                <a16:creationId xmlns:a16="http://schemas.microsoft.com/office/drawing/2014/main" id="{C91DCF96-4E89-2406-3568-EDD93CA57231}"/>
              </a:ext>
            </a:extLst>
          </p:cNvPr>
          <p:cNvSpPr txBox="1"/>
          <p:nvPr/>
        </p:nvSpPr>
        <p:spPr>
          <a:xfrm>
            <a:off x="11131639" y="5963152"/>
            <a:ext cx="957155" cy="338554"/>
          </a:xfrm>
          <a:prstGeom prst="rect">
            <a:avLst/>
          </a:prstGeom>
          <a:noFill/>
        </p:spPr>
        <p:txBody>
          <a:bodyPr wrap="square" rtlCol="0">
            <a:spAutoFit/>
          </a:bodyPr>
          <a:lstStyle/>
          <a:p>
            <a:r>
              <a:rPr lang="en-US" sz="1600" b="1" dirty="0">
                <a:solidFill>
                  <a:srgbClr val="FF0000"/>
                </a:solidFill>
              </a:rPr>
              <a:t>Housing</a:t>
            </a:r>
          </a:p>
        </p:txBody>
      </p:sp>
      <p:sp>
        <p:nvSpPr>
          <p:cNvPr id="7" name="TextBox 6">
            <a:extLst>
              <a:ext uri="{FF2B5EF4-FFF2-40B4-BE49-F238E27FC236}">
                <a16:creationId xmlns:a16="http://schemas.microsoft.com/office/drawing/2014/main" id="{19760A19-77F3-C68C-D637-AFF52DD7C370}"/>
              </a:ext>
            </a:extLst>
          </p:cNvPr>
          <p:cNvSpPr txBox="1"/>
          <p:nvPr/>
        </p:nvSpPr>
        <p:spPr>
          <a:xfrm>
            <a:off x="609218" y="153923"/>
            <a:ext cx="10541320" cy="7386638"/>
          </a:xfrm>
          <a:prstGeom prst="rect">
            <a:avLst/>
          </a:prstGeom>
          <a:noFill/>
        </p:spPr>
        <p:txBody>
          <a:bodyPr wrap="square">
            <a:spAutoFit/>
          </a:bodyPr>
          <a:lstStyle/>
          <a:p>
            <a:r>
              <a:rPr lang="en-US" b="1" dirty="0">
                <a:solidFill>
                  <a:srgbClr val="0070C0"/>
                </a:solidFill>
              </a:rPr>
              <a:t>ADUs may be sold separately from the primary unit as a condominium. Assembly Bill 1033</a:t>
            </a:r>
          </a:p>
          <a:p>
            <a:endParaRPr lang="en-US" b="1" dirty="0">
              <a:solidFill>
                <a:srgbClr val="0070C0"/>
              </a:solidFill>
            </a:endParaRPr>
          </a:p>
          <a:p>
            <a:r>
              <a:rPr lang="en-US" dirty="0"/>
              <a:t>Presently, with the exception of an ADU developed by a qualified nonprofit corporation, it is prohibited to sell an ADU separately from the primary residence. Allows local agencies to adopt ordinances to allow the separate conveyance of an ADU from the primary residence as a condominium. ordinance must require that the process to establish the condominiums complies with both the Davis-Stirling Common Interest Development Act, which governs Homeowners associations (HOAs), and the Subdivision Map Act, which governs the subdivision of property. It is also required that there is written and recorded evidence that each lienholder consents to the establishment of the condominiums. </a:t>
            </a:r>
            <a:r>
              <a:rPr lang="en-US" sz="1400" dirty="0"/>
              <a:t>1/1/2024</a:t>
            </a:r>
          </a:p>
          <a:p>
            <a:endParaRPr lang="en-US" sz="1400" dirty="0"/>
          </a:p>
          <a:p>
            <a:r>
              <a:rPr lang="en-US" b="1" dirty="0">
                <a:solidFill>
                  <a:srgbClr val="0070C0"/>
                </a:solidFill>
              </a:rPr>
              <a:t>Makes permanent the existing prohibition on local government's ability to require owner occupancy on a parcel containing an Accessory Dwelling Unit (ADU). Senate Bill 976 </a:t>
            </a:r>
          </a:p>
          <a:p>
            <a:endParaRPr lang="en-US" b="1" dirty="0">
              <a:solidFill>
                <a:srgbClr val="0070C0"/>
              </a:solidFill>
            </a:endParaRPr>
          </a:p>
          <a:p>
            <a:r>
              <a:rPr lang="en-US" b="1" dirty="0">
                <a:solidFill>
                  <a:srgbClr val="0070C0"/>
                </a:solidFill>
              </a:rPr>
              <a:t>Ministerial approval process under SB 35 is extended by 10 years to sunset in 2036. SB 423</a:t>
            </a:r>
          </a:p>
          <a:p>
            <a:endParaRPr lang="en-US" b="1" dirty="0">
              <a:solidFill>
                <a:srgbClr val="0070C0"/>
              </a:solidFill>
            </a:endParaRPr>
          </a:p>
          <a:p>
            <a:r>
              <a:rPr lang="en-US" dirty="0"/>
              <a:t>by speeding up even more types of apartment proposals and fights NIMBYism in the urbanized parts of California’s coast.</a:t>
            </a:r>
          </a:p>
          <a:p>
            <a:endParaRPr lang="en-US" dirty="0"/>
          </a:p>
          <a:p>
            <a:r>
              <a:rPr lang="en-US" b="1" dirty="0">
                <a:solidFill>
                  <a:srgbClr val="0070C0"/>
                </a:solidFill>
              </a:rPr>
              <a:t>Ministerial approval of 10 or fewer unit developments. Senate Bill 684 </a:t>
            </a:r>
          </a:p>
          <a:p>
            <a:endParaRPr lang="en-US" b="1" dirty="0">
              <a:solidFill>
                <a:srgbClr val="0070C0"/>
              </a:solidFill>
            </a:endParaRPr>
          </a:p>
          <a:p>
            <a:r>
              <a:rPr lang="en-US" dirty="0"/>
              <a:t>Requires a local government to ministerially approve, without discretionary review or a hearing, a parcel map or a tentative and final map for a housing development project of 10 Units or less. </a:t>
            </a:r>
            <a:r>
              <a:rPr lang="en-US" sz="1400" dirty="0"/>
              <a:t>1/1/2024</a:t>
            </a:r>
          </a:p>
          <a:p>
            <a:endParaRPr lang="en-US" dirty="0"/>
          </a:p>
          <a:p>
            <a:endParaRPr lang="en-US" sz="1400" dirty="0"/>
          </a:p>
          <a:p>
            <a:endParaRPr lang="en-US" sz="1400" dirty="0"/>
          </a:p>
          <a:p>
            <a:endParaRPr lang="en-US" dirty="0"/>
          </a:p>
          <a:p>
            <a:endParaRPr lang="en-US" dirty="0"/>
          </a:p>
        </p:txBody>
      </p:sp>
    </p:spTree>
    <p:extLst>
      <p:ext uri="{BB962C8B-B14F-4D97-AF65-F5344CB8AC3E}">
        <p14:creationId xmlns:p14="http://schemas.microsoft.com/office/powerpoint/2010/main" val="1243399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2" end="2"/>
                                            </p:txEl>
                                          </p:spTgt>
                                        </p:tgtEl>
                                        <p:attrNameLst>
                                          <p:attrName>style.visibility</p:attrName>
                                        </p:attrNameLst>
                                      </p:cBhvr>
                                      <p:to>
                                        <p:strVal val="visible"/>
                                      </p:to>
                                    </p:set>
                                    <p:animEffect transition="in" filter="fade">
                                      <p:cBhvr>
                                        <p:cTn id="14" dur="1000"/>
                                        <p:tgtEl>
                                          <p:spTgt spid="7">
                                            <p:txEl>
                                              <p:pRg st="2" end="2"/>
                                            </p:txEl>
                                          </p:spTgt>
                                        </p:tgtEl>
                                      </p:cBhvr>
                                    </p:animEffect>
                                    <p:anim calcmode="lin" valueType="num">
                                      <p:cBhvr>
                                        <p:cTn id="15"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4" end="4"/>
                                            </p:txEl>
                                          </p:spTgt>
                                        </p:tgtEl>
                                        <p:attrNameLst>
                                          <p:attrName>style.visibility</p:attrName>
                                        </p:attrNameLst>
                                      </p:cBhvr>
                                      <p:to>
                                        <p:strVal val="visible"/>
                                      </p:to>
                                    </p:set>
                                    <p:animEffect transition="in" filter="fade">
                                      <p:cBhvr>
                                        <p:cTn id="21" dur="1000"/>
                                        <p:tgtEl>
                                          <p:spTgt spid="7">
                                            <p:txEl>
                                              <p:pRg st="4" end="4"/>
                                            </p:txEl>
                                          </p:spTgt>
                                        </p:tgtEl>
                                      </p:cBhvr>
                                    </p:animEffect>
                                    <p:anim calcmode="lin" valueType="num">
                                      <p:cBhvr>
                                        <p:cTn id="22"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6" end="6"/>
                                            </p:txEl>
                                          </p:spTgt>
                                        </p:tgtEl>
                                        <p:attrNameLst>
                                          <p:attrName>style.visibility</p:attrName>
                                        </p:attrNameLst>
                                      </p:cBhvr>
                                      <p:to>
                                        <p:strVal val="visible"/>
                                      </p:to>
                                    </p:set>
                                    <p:animEffect transition="in" filter="fade">
                                      <p:cBhvr>
                                        <p:cTn id="28" dur="1000"/>
                                        <p:tgtEl>
                                          <p:spTgt spid="7">
                                            <p:txEl>
                                              <p:pRg st="6" end="6"/>
                                            </p:txEl>
                                          </p:spTgt>
                                        </p:tgtEl>
                                      </p:cBhvr>
                                    </p:animEffect>
                                    <p:anim calcmode="lin" valueType="num">
                                      <p:cBhvr>
                                        <p:cTn id="29"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xEl>
                                              <p:pRg st="8" end="8"/>
                                            </p:txEl>
                                          </p:spTgt>
                                        </p:tgtEl>
                                        <p:attrNameLst>
                                          <p:attrName>style.visibility</p:attrName>
                                        </p:attrNameLst>
                                      </p:cBhvr>
                                      <p:to>
                                        <p:strVal val="visible"/>
                                      </p:to>
                                    </p:set>
                                    <p:animEffect transition="in" filter="fade">
                                      <p:cBhvr>
                                        <p:cTn id="35" dur="1000"/>
                                        <p:tgtEl>
                                          <p:spTgt spid="7">
                                            <p:txEl>
                                              <p:pRg st="8" end="8"/>
                                            </p:txEl>
                                          </p:spTgt>
                                        </p:tgtEl>
                                      </p:cBhvr>
                                    </p:animEffect>
                                    <p:anim calcmode="lin" valueType="num">
                                      <p:cBhvr>
                                        <p:cTn id="36" dur="1000" fill="hold"/>
                                        <p:tgtEl>
                                          <p:spTgt spid="7">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7">
                                            <p:txEl>
                                              <p:pRg st="10" end="10"/>
                                            </p:txEl>
                                          </p:spTgt>
                                        </p:tgtEl>
                                        <p:attrNameLst>
                                          <p:attrName>style.visibility</p:attrName>
                                        </p:attrNameLst>
                                      </p:cBhvr>
                                      <p:to>
                                        <p:strVal val="visible"/>
                                      </p:to>
                                    </p:set>
                                    <p:animEffect transition="in" filter="fade">
                                      <p:cBhvr>
                                        <p:cTn id="42" dur="1000"/>
                                        <p:tgtEl>
                                          <p:spTgt spid="7">
                                            <p:txEl>
                                              <p:pRg st="10" end="10"/>
                                            </p:txEl>
                                          </p:spTgt>
                                        </p:tgtEl>
                                      </p:cBhvr>
                                    </p:animEffect>
                                    <p:anim calcmode="lin" valueType="num">
                                      <p:cBhvr>
                                        <p:cTn id="43" dur="1000" fill="hold"/>
                                        <p:tgtEl>
                                          <p:spTgt spid="7">
                                            <p:txEl>
                                              <p:pRg st="10" end="10"/>
                                            </p:txEl>
                                          </p:spTgt>
                                        </p:tgtEl>
                                        <p:attrNameLst>
                                          <p:attrName>ppt_x</p:attrName>
                                        </p:attrNameLst>
                                      </p:cBhvr>
                                      <p:tavLst>
                                        <p:tav tm="0">
                                          <p:val>
                                            <p:strVal val="#ppt_x"/>
                                          </p:val>
                                        </p:tav>
                                        <p:tav tm="100000">
                                          <p:val>
                                            <p:strVal val="#ppt_x"/>
                                          </p:val>
                                        </p:tav>
                                      </p:tavLst>
                                    </p:anim>
                                    <p:anim calcmode="lin" valueType="num">
                                      <p:cBhvr>
                                        <p:cTn id="44" dur="1000" fill="hold"/>
                                        <p:tgtEl>
                                          <p:spTgt spid="7">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7">
                                            <p:txEl>
                                              <p:pRg st="12" end="12"/>
                                            </p:txEl>
                                          </p:spTgt>
                                        </p:tgtEl>
                                        <p:attrNameLst>
                                          <p:attrName>style.visibility</p:attrName>
                                        </p:attrNameLst>
                                      </p:cBhvr>
                                      <p:to>
                                        <p:strVal val="visible"/>
                                      </p:to>
                                    </p:set>
                                    <p:animEffect transition="in" filter="fade">
                                      <p:cBhvr>
                                        <p:cTn id="49" dur="1000"/>
                                        <p:tgtEl>
                                          <p:spTgt spid="7">
                                            <p:txEl>
                                              <p:pRg st="12" end="12"/>
                                            </p:txEl>
                                          </p:spTgt>
                                        </p:tgtEl>
                                      </p:cBhvr>
                                    </p:animEffect>
                                    <p:anim calcmode="lin" valueType="num">
                                      <p:cBhvr>
                                        <p:cTn id="50" dur="1000" fill="hold"/>
                                        <p:tgtEl>
                                          <p:spTgt spid="7">
                                            <p:txEl>
                                              <p:pRg st="12" end="12"/>
                                            </p:txEl>
                                          </p:spTgt>
                                        </p:tgtEl>
                                        <p:attrNameLst>
                                          <p:attrName>ppt_x</p:attrName>
                                        </p:attrNameLst>
                                      </p:cBhvr>
                                      <p:tavLst>
                                        <p:tav tm="0">
                                          <p:val>
                                            <p:strVal val="#ppt_x"/>
                                          </p:val>
                                        </p:tav>
                                        <p:tav tm="100000">
                                          <p:val>
                                            <p:strVal val="#ppt_x"/>
                                          </p:val>
                                        </p:tav>
                                      </p:tavLst>
                                    </p:anim>
                                    <p:anim calcmode="lin" valueType="num">
                                      <p:cBhvr>
                                        <p:cTn id="51" dur="1000" fill="hold"/>
                                        <p:tgtEl>
                                          <p:spTgt spid="7">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01AD5D6-BB0A-6D6C-D6D1-43A68BB590D3}"/>
              </a:ext>
            </a:extLst>
          </p:cNvPr>
          <p:cNvPicPr>
            <a:picLocks noChangeAspect="1"/>
          </p:cNvPicPr>
          <p:nvPr/>
        </p:nvPicPr>
        <p:blipFill>
          <a:blip r:embed="rId2"/>
          <a:stretch>
            <a:fillRect/>
          </a:stretch>
        </p:blipFill>
        <p:spPr>
          <a:xfrm>
            <a:off x="11131639" y="6301706"/>
            <a:ext cx="451143" cy="402371"/>
          </a:xfrm>
          <a:prstGeom prst="rect">
            <a:avLst/>
          </a:prstGeom>
        </p:spPr>
      </p:pic>
      <p:pic>
        <p:nvPicPr>
          <p:cNvPr id="4" name="Picture 3">
            <a:extLst>
              <a:ext uri="{FF2B5EF4-FFF2-40B4-BE49-F238E27FC236}">
                <a16:creationId xmlns:a16="http://schemas.microsoft.com/office/drawing/2014/main" id="{21481116-E729-2CB7-1BBD-8CB5328694D4}"/>
              </a:ext>
            </a:extLst>
          </p:cNvPr>
          <p:cNvPicPr>
            <a:picLocks noChangeAspect="1"/>
          </p:cNvPicPr>
          <p:nvPr/>
        </p:nvPicPr>
        <p:blipFill>
          <a:blip r:embed="rId3"/>
          <a:stretch>
            <a:fillRect/>
          </a:stretch>
        </p:blipFill>
        <p:spPr>
          <a:xfrm>
            <a:off x="11582782" y="6384519"/>
            <a:ext cx="506012" cy="341406"/>
          </a:xfrm>
          <a:prstGeom prst="rect">
            <a:avLst/>
          </a:prstGeom>
        </p:spPr>
      </p:pic>
      <p:sp>
        <p:nvSpPr>
          <p:cNvPr id="5" name="TextBox 4">
            <a:extLst>
              <a:ext uri="{FF2B5EF4-FFF2-40B4-BE49-F238E27FC236}">
                <a16:creationId xmlns:a16="http://schemas.microsoft.com/office/drawing/2014/main" id="{D9498BBA-4D07-EE1D-66D8-E7126E4847B3}"/>
              </a:ext>
            </a:extLst>
          </p:cNvPr>
          <p:cNvSpPr txBox="1"/>
          <p:nvPr/>
        </p:nvSpPr>
        <p:spPr>
          <a:xfrm>
            <a:off x="609218" y="153923"/>
            <a:ext cx="10561516" cy="6740307"/>
          </a:xfrm>
          <a:prstGeom prst="rect">
            <a:avLst/>
          </a:prstGeom>
          <a:noFill/>
        </p:spPr>
        <p:txBody>
          <a:bodyPr wrap="square">
            <a:spAutoFit/>
          </a:bodyPr>
          <a:lstStyle/>
          <a:p>
            <a:r>
              <a:rPr lang="en-US" b="1" dirty="0">
                <a:solidFill>
                  <a:srgbClr val="0070C0"/>
                </a:solidFill>
              </a:rPr>
              <a:t>Insurance: Extends the FAIR Plan to commercial property. SB 505</a:t>
            </a:r>
          </a:p>
          <a:p>
            <a:endParaRPr lang="en-US" b="1" dirty="0">
              <a:solidFill>
                <a:srgbClr val="0070C0"/>
              </a:solidFill>
            </a:endParaRPr>
          </a:p>
          <a:p>
            <a:r>
              <a:rPr lang="en-US" dirty="0"/>
              <a:t>The California fair access to insurance requirements (FAIR) Plan Association is a joint reinsurance association of state insurers that is established to, among other things, assist persons in securing basic property insurance for qualified property for which insurance cannot be obtained through the normal insurance market. </a:t>
            </a:r>
            <a:r>
              <a:rPr lang="en-US" sz="1400" dirty="0"/>
              <a:t>1/1/2024</a:t>
            </a:r>
          </a:p>
          <a:p>
            <a:endParaRPr lang="en-US" b="1" dirty="0">
              <a:solidFill>
                <a:srgbClr val="0070C0"/>
              </a:solidFill>
            </a:endParaRPr>
          </a:p>
          <a:p>
            <a:r>
              <a:rPr lang="en-US" b="1" dirty="0">
                <a:solidFill>
                  <a:srgbClr val="0070C0"/>
                </a:solidFill>
              </a:rPr>
              <a:t>Landlord must offer “ability to pay” in lieu of reliance on credit history and reports in assessing a tenant’s rental application when prospective tenant is receiving a government rent subsidy such as a Section 8 rental voucher. Senate Bill 267 </a:t>
            </a:r>
          </a:p>
          <a:p>
            <a:endParaRPr lang="en-US" b="1" dirty="0">
              <a:solidFill>
                <a:srgbClr val="0070C0"/>
              </a:solidFill>
            </a:endParaRPr>
          </a:p>
          <a:p>
            <a:r>
              <a:rPr lang="en-US" dirty="0"/>
              <a:t>SB 267 makes it unlawful, in instances where there is a government rent subsidy, for a landlord to use a person’s credit history as part of the application process for a rental accommodation without offering the applicant the option, at the applicant’s discretion, of providing lawful, verifiable alternative evidence of reasonable ability to pay the portion of the rent to be paid by the tenant, including, but not limited to, government benefit payments, pay records, and bank statements.</a:t>
            </a:r>
          </a:p>
          <a:p>
            <a:endParaRPr lang="en-US" dirty="0"/>
          </a:p>
          <a:p>
            <a:r>
              <a:rPr lang="en-US" b="1" dirty="0">
                <a:solidFill>
                  <a:srgbClr val="0070C0"/>
                </a:solidFill>
              </a:rPr>
              <a:t>Landlord/Tenant: Security deposits limited to one month’s rent. AB 12</a:t>
            </a:r>
          </a:p>
          <a:p>
            <a:endParaRPr lang="en-US" b="1" dirty="0">
              <a:solidFill>
                <a:srgbClr val="0070C0"/>
              </a:solidFill>
            </a:endParaRPr>
          </a:p>
          <a:p>
            <a:r>
              <a:rPr lang="en-US" dirty="0"/>
              <a:t>Landlords may collect no more than one month’s rent for either furnished or unfurnished units in addition to first month’s rent. There is an exception for small landlords, defined as a landlord who is a natural person or LLC and owns no more than two residential rental properties with no more than a total of four units offered for rent. </a:t>
            </a:r>
            <a:r>
              <a:rPr lang="en-US" sz="1400" dirty="0"/>
              <a:t>1/1/2024</a:t>
            </a:r>
          </a:p>
          <a:p>
            <a:endParaRPr lang="en-US" dirty="0"/>
          </a:p>
          <a:p>
            <a:endParaRPr lang="en-US" dirty="0"/>
          </a:p>
        </p:txBody>
      </p:sp>
      <p:sp>
        <p:nvSpPr>
          <p:cNvPr id="6" name="TextBox 5">
            <a:extLst>
              <a:ext uri="{FF2B5EF4-FFF2-40B4-BE49-F238E27FC236}">
                <a16:creationId xmlns:a16="http://schemas.microsoft.com/office/drawing/2014/main" id="{0AAC3A42-A77D-2D60-2207-8E3194B2B987}"/>
              </a:ext>
            </a:extLst>
          </p:cNvPr>
          <p:cNvSpPr txBox="1"/>
          <p:nvPr/>
        </p:nvSpPr>
        <p:spPr>
          <a:xfrm>
            <a:off x="11131639" y="5716931"/>
            <a:ext cx="1237180" cy="584775"/>
          </a:xfrm>
          <a:prstGeom prst="rect">
            <a:avLst/>
          </a:prstGeom>
          <a:noFill/>
        </p:spPr>
        <p:txBody>
          <a:bodyPr wrap="square" rtlCol="0">
            <a:spAutoFit/>
          </a:bodyPr>
          <a:lstStyle/>
          <a:p>
            <a:r>
              <a:rPr lang="en-US" sz="1600" b="1" dirty="0">
                <a:solidFill>
                  <a:srgbClr val="FF0000"/>
                </a:solidFill>
              </a:rPr>
              <a:t>Insurance</a:t>
            </a:r>
          </a:p>
          <a:p>
            <a:r>
              <a:rPr lang="en-US" sz="1600" b="1" dirty="0">
                <a:solidFill>
                  <a:srgbClr val="FF0000"/>
                </a:solidFill>
              </a:rPr>
              <a:t>LL/ Tenant</a:t>
            </a:r>
          </a:p>
        </p:txBody>
      </p:sp>
    </p:spTree>
    <p:extLst>
      <p:ext uri="{BB962C8B-B14F-4D97-AF65-F5344CB8AC3E}">
        <p14:creationId xmlns:p14="http://schemas.microsoft.com/office/powerpoint/2010/main" val="2639847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fade">
                                      <p:cBhvr>
                                        <p:cTn id="14" dur="1000"/>
                                        <p:tgtEl>
                                          <p:spTgt spid="5">
                                            <p:txEl>
                                              <p:pRg st="2" end="2"/>
                                            </p:txEl>
                                          </p:spTgt>
                                        </p:tgtEl>
                                      </p:cBhvr>
                                    </p:animEffect>
                                    <p:anim calcmode="lin" valueType="num">
                                      <p:cBhvr>
                                        <p:cTn id="1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Effect transition="in" filter="fade">
                                      <p:cBhvr>
                                        <p:cTn id="21" dur="1000"/>
                                        <p:tgtEl>
                                          <p:spTgt spid="5">
                                            <p:txEl>
                                              <p:pRg st="4" end="4"/>
                                            </p:txEl>
                                          </p:spTgt>
                                        </p:tgtEl>
                                      </p:cBhvr>
                                    </p:animEffect>
                                    <p:anim calcmode="lin" valueType="num">
                                      <p:cBhvr>
                                        <p:cTn id="22"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6" end="6"/>
                                            </p:txEl>
                                          </p:spTgt>
                                        </p:tgtEl>
                                        <p:attrNameLst>
                                          <p:attrName>style.visibility</p:attrName>
                                        </p:attrNameLst>
                                      </p:cBhvr>
                                      <p:to>
                                        <p:strVal val="visible"/>
                                      </p:to>
                                    </p:set>
                                    <p:animEffect transition="in" filter="fade">
                                      <p:cBhvr>
                                        <p:cTn id="28" dur="1000"/>
                                        <p:tgtEl>
                                          <p:spTgt spid="5">
                                            <p:txEl>
                                              <p:pRg st="6" end="6"/>
                                            </p:txEl>
                                          </p:spTgt>
                                        </p:tgtEl>
                                      </p:cBhvr>
                                    </p:animEffect>
                                    <p:anim calcmode="lin" valueType="num">
                                      <p:cBhvr>
                                        <p:cTn id="29"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8" end="8"/>
                                            </p:txEl>
                                          </p:spTgt>
                                        </p:tgtEl>
                                        <p:attrNameLst>
                                          <p:attrName>style.visibility</p:attrName>
                                        </p:attrNameLst>
                                      </p:cBhvr>
                                      <p:to>
                                        <p:strVal val="visible"/>
                                      </p:to>
                                    </p:set>
                                    <p:animEffect transition="in" filter="fade">
                                      <p:cBhvr>
                                        <p:cTn id="35" dur="1000"/>
                                        <p:tgtEl>
                                          <p:spTgt spid="5">
                                            <p:txEl>
                                              <p:pRg st="8" end="8"/>
                                            </p:txEl>
                                          </p:spTgt>
                                        </p:tgtEl>
                                      </p:cBhvr>
                                    </p:animEffect>
                                    <p:anim calcmode="lin" valueType="num">
                                      <p:cBhvr>
                                        <p:cTn id="36"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
                                            <p:txEl>
                                              <p:pRg st="10" end="10"/>
                                            </p:txEl>
                                          </p:spTgt>
                                        </p:tgtEl>
                                        <p:attrNameLst>
                                          <p:attrName>style.visibility</p:attrName>
                                        </p:attrNameLst>
                                      </p:cBhvr>
                                      <p:to>
                                        <p:strVal val="visible"/>
                                      </p:to>
                                    </p:set>
                                    <p:animEffect transition="in" filter="fade">
                                      <p:cBhvr>
                                        <p:cTn id="42" dur="1000"/>
                                        <p:tgtEl>
                                          <p:spTgt spid="5">
                                            <p:txEl>
                                              <p:pRg st="10" end="10"/>
                                            </p:txEl>
                                          </p:spTgt>
                                        </p:tgtEl>
                                      </p:cBhvr>
                                    </p:animEffect>
                                    <p:anim calcmode="lin" valueType="num">
                                      <p:cBhvr>
                                        <p:cTn id="43" dur="1000" fill="hold"/>
                                        <p:tgtEl>
                                          <p:spTgt spid="5">
                                            <p:txEl>
                                              <p:pRg st="10" end="10"/>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01AD5D6-BB0A-6D6C-D6D1-43A68BB590D3}"/>
              </a:ext>
            </a:extLst>
          </p:cNvPr>
          <p:cNvPicPr>
            <a:picLocks noChangeAspect="1"/>
          </p:cNvPicPr>
          <p:nvPr/>
        </p:nvPicPr>
        <p:blipFill>
          <a:blip r:embed="rId2"/>
          <a:stretch>
            <a:fillRect/>
          </a:stretch>
        </p:blipFill>
        <p:spPr>
          <a:xfrm>
            <a:off x="11131639" y="6301706"/>
            <a:ext cx="451143" cy="402371"/>
          </a:xfrm>
          <a:prstGeom prst="rect">
            <a:avLst/>
          </a:prstGeom>
        </p:spPr>
      </p:pic>
      <p:pic>
        <p:nvPicPr>
          <p:cNvPr id="4" name="Picture 3">
            <a:extLst>
              <a:ext uri="{FF2B5EF4-FFF2-40B4-BE49-F238E27FC236}">
                <a16:creationId xmlns:a16="http://schemas.microsoft.com/office/drawing/2014/main" id="{21481116-E729-2CB7-1BBD-8CB5328694D4}"/>
              </a:ext>
            </a:extLst>
          </p:cNvPr>
          <p:cNvPicPr>
            <a:picLocks noChangeAspect="1"/>
          </p:cNvPicPr>
          <p:nvPr/>
        </p:nvPicPr>
        <p:blipFill>
          <a:blip r:embed="rId3"/>
          <a:stretch>
            <a:fillRect/>
          </a:stretch>
        </p:blipFill>
        <p:spPr>
          <a:xfrm>
            <a:off x="11582782" y="6384519"/>
            <a:ext cx="506012" cy="341406"/>
          </a:xfrm>
          <a:prstGeom prst="rect">
            <a:avLst/>
          </a:prstGeom>
        </p:spPr>
      </p:pic>
      <p:sp>
        <p:nvSpPr>
          <p:cNvPr id="5" name="TextBox 4">
            <a:extLst>
              <a:ext uri="{FF2B5EF4-FFF2-40B4-BE49-F238E27FC236}">
                <a16:creationId xmlns:a16="http://schemas.microsoft.com/office/drawing/2014/main" id="{1FB78380-CB96-1859-52C4-D97AA55D761D}"/>
              </a:ext>
            </a:extLst>
          </p:cNvPr>
          <p:cNvSpPr txBox="1"/>
          <p:nvPr/>
        </p:nvSpPr>
        <p:spPr>
          <a:xfrm>
            <a:off x="407625" y="164940"/>
            <a:ext cx="10514693" cy="9664184"/>
          </a:xfrm>
          <a:prstGeom prst="rect">
            <a:avLst/>
          </a:prstGeom>
          <a:noFill/>
        </p:spPr>
        <p:txBody>
          <a:bodyPr wrap="square">
            <a:spAutoFit/>
          </a:bodyPr>
          <a:lstStyle/>
          <a:p>
            <a:r>
              <a:rPr lang="en-US" b="1" dirty="0">
                <a:solidFill>
                  <a:srgbClr val="0070C0"/>
                </a:solidFill>
              </a:rPr>
              <a:t>This law tightens up the requirements for a landlord to terminate a tenancy under the Tenant Protection Act (i.e., California statewide rent cap and just cause eviction law) for no-fault evictions based upon owner move-in or substantial remodeling.</a:t>
            </a:r>
            <a:r>
              <a:rPr lang="en-US" b="1" dirty="0">
                <a:solidFill>
                  <a:srgbClr val="FF0000"/>
                </a:solidFill>
              </a:rPr>
              <a:t> SB 567</a:t>
            </a:r>
            <a:r>
              <a:rPr lang="en-US" dirty="0">
                <a:solidFill>
                  <a:srgbClr val="FF0000"/>
                </a:solidFill>
              </a:rPr>
              <a:t> </a:t>
            </a:r>
            <a:r>
              <a:rPr lang="en-US" b="1" dirty="0">
                <a:solidFill>
                  <a:srgbClr val="0070C0"/>
                </a:solidFill>
              </a:rPr>
              <a:t> </a:t>
            </a:r>
            <a:endParaRPr lang="en-US" dirty="0">
              <a:solidFill>
                <a:srgbClr val="FF0000"/>
              </a:solidFill>
            </a:endParaRPr>
          </a:p>
          <a:p>
            <a:endParaRPr lang="en-US" dirty="0"/>
          </a:p>
          <a:p>
            <a:r>
              <a:rPr lang="en-US" dirty="0"/>
              <a:t>Additionally, an owner who violates the TPA by improperly terminating a tenancy or by raising rent beyond the maximum amount is liable for actual damages, reasonable attorney’s fees and costs (at the discretion of the judge), up to three times actual damages for willful violations and punitive damages. The Attorney General et al is authorized to seek injunctive relief. </a:t>
            </a:r>
            <a:r>
              <a:rPr lang="en-US" sz="1400" dirty="0"/>
              <a:t>4/1/2024.  </a:t>
            </a:r>
            <a:r>
              <a:rPr lang="en-US" b="1" u="sng" dirty="0">
                <a:solidFill>
                  <a:srgbClr val="FF0000"/>
                </a:solidFill>
              </a:rPr>
              <a:t>Caution! The case of DeLisi v Lam, (2019) 39 Cal.App.5th 663, which involved the San Francisco rent control ordinance.</a:t>
            </a:r>
          </a:p>
          <a:p>
            <a:endParaRPr lang="en-US" b="1" u="sng" dirty="0">
              <a:solidFill>
                <a:srgbClr val="FF0000"/>
              </a:solidFill>
            </a:endParaRPr>
          </a:p>
          <a:p>
            <a:endParaRPr lang="en-US" b="1" u="sng" dirty="0">
              <a:solidFill>
                <a:srgbClr val="FF0000"/>
              </a:solidFill>
            </a:endParaRPr>
          </a:p>
          <a:p>
            <a:r>
              <a:rPr lang="en-US" b="1" dirty="0">
                <a:solidFill>
                  <a:srgbClr val="0070C0"/>
                </a:solidFill>
              </a:rPr>
              <a:t>Unbundled Parking Spaces for 16 unit apartments in specified counties. AB 1317</a:t>
            </a:r>
          </a:p>
          <a:p>
            <a:endParaRPr lang="en-US" b="1" dirty="0">
              <a:solidFill>
                <a:srgbClr val="0070C0"/>
              </a:solidFill>
            </a:endParaRPr>
          </a:p>
          <a:p>
            <a:r>
              <a:rPr lang="en-US" dirty="0"/>
              <a:t>A tenant’s failure to pay the parking fee pursuant to a separately leased parking agreement shall not form the basis of any UD action. If a tenant fails to pay by the 45th day following the date payment is owed for a separately leased parking space, the property owner may “revoke that tenant’s right to lease that parking spot.” </a:t>
            </a:r>
            <a:r>
              <a:rPr lang="en-US" sz="1400" dirty="0"/>
              <a:t>CO after 1/1/2025</a:t>
            </a:r>
          </a:p>
          <a:p>
            <a:endParaRPr lang="en-US" sz="1400" dirty="0"/>
          </a:p>
          <a:p>
            <a:r>
              <a:rPr lang="en-US" b="1" dirty="0">
                <a:solidFill>
                  <a:srgbClr val="0070C0"/>
                </a:solidFill>
              </a:rPr>
              <a:t>Yes in God’s Backyard. SB 4</a:t>
            </a:r>
          </a:p>
          <a:p>
            <a:endParaRPr lang="en-US" b="1" dirty="0">
              <a:solidFill>
                <a:srgbClr val="0070C0"/>
              </a:solidFill>
            </a:endParaRPr>
          </a:p>
          <a:p>
            <a:r>
              <a:rPr lang="en-US" dirty="0"/>
              <a:t>SB 4 facilitates housing development by granting religious and independent higher education institutions the right to initiate housing projects on their property, simplifying the approval process and reducing administrative hurdles </a:t>
            </a:r>
          </a:p>
          <a:p>
            <a:endParaRPr lang="en-US" b="1" dirty="0">
              <a:solidFill>
                <a:srgbClr val="0070C0"/>
              </a:solidFill>
            </a:endParaRPr>
          </a:p>
          <a:p>
            <a:endParaRPr lang="en-US" b="1" dirty="0">
              <a:solidFill>
                <a:srgbClr val="0070C0"/>
              </a:solidFill>
            </a:endParaRPr>
          </a:p>
          <a:p>
            <a:endParaRPr lang="en-US" b="1" dirty="0">
              <a:solidFill>
                <a:srgbClr val="0070C0"/>
              </a:solidFill>
            </a:endParaRPr>
          </a:p>
          <a:p>
            <a:endParaRPr lang="en-US" b="1" u="sng" dirty="0">
              <a:solidFill>
                <a:srgbClr val="FF0000"/>
              </a:solidFill>
            </a:endParaRPr>
          </a:p>
          <a:p>
            <a:endParaRPr lang="en-US" b="1" u="sng" dirty="0">
              <a:solidFill>
                <a:srgbClr val="FF0000"/>
              </a:solidFill>
            </a:endParaRPr>
          </a:p>
          <a:p>
            <a:endParaRPr lang="en-US" b="1" u="sng" dirty="0">
              <a:solidFill>
                <a:srgbClr val="FF0000"/>
              </a:solidFill>
            </a:endParaRPr>
          </a:p>
          <a:p>
            <a:endParaRPr lang="en-US" b="1" u="sng" dirty="0">
              <a:solidFill>
                <a:srgbClr val="FF0000"/>
              </a:solidFill>
            </a:endParaRPr>
          </a:p>
          <a:p>
            <a:endParaRPr lang="en-US" b="1" u="sng" dirty="0">
              <a:solidFill>
                <a:srgbClr val="FF0000"/>
              </a:solidFill>
            </a:endParaRPr>
          </a:p>
          <a:p>
            <a:endParaRPr lang="en-US" b="1" u="sng" dirty="0">
              <a:solidFill>
                <a:srgbClr val="FF0000"/>
              </a:solidFill>
            </a:endParaRPr>
          </a:p>
          <a:p>
            <a:endParaRPr lang="en-US" b="1" u="sng" dirty="0">
              <a:solidFill>
                <a:srgbClr val="FF0000"/>
              </a:solidFill>
            </a:endParaRPr>
          </a:p>
          <a:p>
            <a:endParaRPr lang="en-US" b="1" u="sng" dirty="0">
              <a:solidFill>
                <a:srgbClr val="FF0000"/>
              </a:solidFill>
            </a:endParaRPr>
          </a:p>
          <a:p>
            <a:endParaRPr lang="en-US" sz="1400" dirty="0"/>
          </a:p>
        </p:txBody>
      </p:sp>
      <p:pic>
        <p:nvPicPr>
          <p:cNvPr id="7" name="Graphic 6" descr="Warning outline">
            <a:extLst>
              <a:ext uri="{FF2B5EF4-FFF2-40B4-BE49-F238E27FC236}">
                <a16:creationId xmlns:a16="http://schemas.microsoft.com/office/drawing/2014/main" id="{2FB459B1-A3F8-CEC2-E340-1BEF025B3B5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039044" y="2348345"/>
            <a:ext cx="457200" cy="457200"/>
          </a:xfrm>
          <a:prstGeom prst="rect">
            <a:avLst/>
          </a:prstGeom>
        </p:spPr>
      </p:pic>
      <p:sp>
        <p:nvSpPr>
          <p:cNvPr id="11" name="TextBox 10">
            <a:extLst>
              <a:ext uri="{FF2B5EF4-FFF2-40B4-BE49-F238E27FC236}">
                <a16:creationId xmlns:a16="http://schemas.microsoft.com/office/drawing/2014/main" id="{669C3B1D-3F4F-A8BC-4BAE-82F1ECB271B2}"/>
              </a:ext>
            </a:extLst>
          </p:cNvPr>
          <p:cNvSpPr txBox="1"/>
          <p:nvPr/>
        </p:nvSpPr>
        <p:spPr>
          <a:xfrm>
            <a:off x="11131639" y="5675524"/>
            <a:ext cx="1258677"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0000"/>
                </a:solidFill>
                <a:effectLst/>
                <a:uLnTx/>
                <a:uFillTx/>
                <a:latin typeface="Calibri" panose="020F0502020204030204"/>
                <a:ea typeface="+mn-ea"/>
                <a:cs typeface="+mn-cs"/>
              </a:rPr>
              <a:t>Insurance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0000"/>
                </a:solidFill>
                <a:effectLst/>
                <a:uLnTx/>
                <a:uFillTx/>
                <a:latin typeface="Calibri" panose="020F0502020204030204"/>
                <a:ea typeface="+mn-ea"/>
                <a:cs typeface="+mn-cs"/>
              </a:rPr>
              <a:t>LL/ Tenant</a:t>
            </a:r>
          </a:p>
        </p:txBody>
      </p:sp>
    </p:spTree>
    <p:extLst>
      <p:ext uri="{BB962C8B-B14F-4D97-AF65-F5344CB8AC3E}">
        <p14:creationId xmlns:p14="http://schemas.microsoft.com/office/powerpoint/2010/main" val="378614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fade">
                                      <p:cBhvr>
                                        <p:cTn id="14" dur="1000"/>
                                        <p:tgtEl>
                                          <p:spTgt spid="5">
                                            <p:txEl>
                                              <p:pRg st="2" end="2"/>
                                            </p:txEl>
                                          </p:spTgt>
                                        </p:tgtEl>
                                      </p:cBhvr>
                                    </p:animEffect>
                                    <p:anim calcmode="lin" valueType="num">
                                      <p:cBhvr>
                                        <p:cTn id="1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2" end="2"/>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5">
                                            <p:txEl>
                                              <p:pRg st="5" end="5"/>
                                            </p:txEl>
                                          </p:spTgt>
                                        </p:tgtEl>
                                        <p:attrNameLst>
                                          <p:attrName>style.visibility</p:attrName>
                                        </p:attrNameLst>
                                      </p:cBhvr>
                                      <p:to>
                                        <p:strVal val="visible"/>
                                      </p:to>
                                    </p:set>
                                    <p:animEffect transition="in" filter="fade">
                                      <p:cBhvr>
                                        <p:cTn id="26" dur="1000"/>
                                        <p:tgtEl>
                                          <p:spTgt spid="5">
                                            <p:txEl>
                                              <p:pRg st="5" end="5"/>
                                            </p:txEl>
                                          </p:spTgt>
                                        </p:tgtEl>
                                      </p:cBhvr>
                                    </p:animEffect>
                                    <p:anim calcmode="lin" valueType="num">
                                      <p:cBhvr>
                                        <p:cTn id="27"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28"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5">
                                            <p:txEl>
                                              <p:pRg st="7" end="7"/>
                                            </p:txEl>
                                          </p:spTgt>
                                        </p:tgtEl>
                                        <p:attrNameLst>
                                          <p:attrName>style.visibility</p:attrName>
                                        </p:attrNameLst>
                                      </p:cBhvr>
                                      <p:to>
                                        <p:strVal val="visible"/>
                                      </p:to>
                                    </p:set>
                                    <p:animEffect transition="in" filter="fade">
                                      <p:cBhvr>
                                        <p:cTn id="33" dur="1000"/>
                                        <p:tgtEl>
                                          <p:spTgt spid="5">
                                            <p:txEl>
                                              <p:pRg st="7" end="7"/>
                                            </p:txEl>
                                          </p:spTgt>
                                        </p:tgtEl>
                                      </p:cBhvr>
                                    </p:animEffect>
                                    <p:anim calcmode="lin" valueType="num">
                                      <p:cBhvr>
                                        <p:cTn id="34"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35" dur="1000" fill="hold"/>
                                        <p:tgtEl>
                                          <p:spTgt spid="5">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5">
                                            <p:txEl>
                                              <p:pRg st="9" end="9"/>
                                            </p:txEl>
                                          </p:spTgt>
                                        </p:tgtEl>
                                        <p:attrNameLst>
                                          <p:attrName>style.visibility</p:attrName>
                                        </p:attrNameLst>
                                      </p:cBhvr>
                                      <p:to>
                                        <p:strVal val="visible"/>
                                      </p:to>
                                    </p:set>
                                    <p:animEffect transition="in" filter="fade">
                                      <p:cBhvr>
                                        <p:cTn id="40" dur="1000"/>
                                        <p:tgtEl>
                                          <p:spTgt spid="5">
                                            <p:txEl>
                                              <p:pRg st="9" end="9"/>
                                            </p:txEl>
                                          </p:spTgt>
                                        </p:tgtEl>
                                      </p:cBhvr>
                                    </p:animEffect>
                                    <p:anim calcmode="lin" valueType="num">
                                      <p:cBhvr>
                                        <p:cTn id="41" dur="1000" fill="hold"/>
                                        <p:tgtEl>
                                          <p:spTgt spid="5">
                                            <p:txEl>
                                              <p:pRg st="9" end="9"/>
                                            </p:txEl>
                                          </p:spTgt>
                                        </p:tgtEl>
                                        <p:attrNameLst>
                                          <p:attrName>ppt_x</p:attrName>
                                        </p:attrNameLst>
                                      </p:cBhvr>
                                      <p:tavLst>
                                        <p:tav tm="0">
                                          <p:val>
                                            <p:strVal val="#ppt_x"/>
                                          </p:val>
                                        </p:tav>
                                        <p:tav tm="100000">
                                          <p:val>
                                            <p:strVal val="#ppt_x"/>
                                          </p:val>
                                        </p:tav>
                                      </p:tavLst>
                                    </p:anim>
                                    <p:anim calcmode="lin" valueType="num">
                                      <p:cBhvr>
                                        <p:cTn id="42" dur="1000" fill="hold"/>
                                        <p:tgtEl>
                                          <p:spTgt spid="5">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5">
                                            <p:txEl>
                                              <p:pRg st="11" end="11"/>
                                            </p:txEl>
                                          </p:spTgt>
                                        </p:tgtEl>
                                        <p:attrNameLst>
                                          <p:attrName>style.visibility</p:attrName>
                                        </p:attrNameLst>
                                      </p:cBhvr>
                                      <p:to>
                                        <p:strVal val="visible"/>
                                      </p:to>
                                    </p:set>
                                    <p:animEffect transition="in" filter="fade">
                                      <p:cBhvr>
                                        <p:cTn id="47" dur="1000"/>
                                        <p:tgtEl>
                                          <p:spTgt spid="5">
                                            <p:txEl>
                                              <p:pRg st="11" end="11"/>
                                            </p:txEl>
                                          </p:spTgt>
                                        </p:tgtEl>
                                      </p:cBhvr>
                                    </p:animEffect>
                                    <p:anim calcmode="lin" valueType="num">
                                      <p:cBhvr>
                                        <p:cTn id="48" dur="1000" fill="hold"/>
                                        <p:tgtEl>
                                          <p:spTgt spid="5">
                                            <p:txEl>
                                              <p:pRg st="11" end="11"/>
                                            </p:txEl>
                                          </p:spTgt>
                                        </p:tgtEl>
                                        <p:attrNameLst>
                                          <p:attrName>ppt_x</p:attrName>
                                        </p:attrNameLst>
                                      </p:cBhvr>
                                      <p:tavLst>
                                        <p:tav tm="0">
                                          <p:val>
                                            <p:strVal val="#ppt_x"/>
                                          </p:val>
                                        </p:tav>
                                        <p:tav tm="100000">
                                          <p:val>
                                            <p:strVal val="#ppt_x"/>
                                          </p:val>
                                        </p:tav>
                                      </p:tavLst>
                                    </p:anim>
                                    <p:anim calcmode="lin" valueType="num">
                                      <p:cBhvr>
                                        <p:cTn id="49" dur="1000" fill="hold"/>
                                        <p:tgtEl>
                                          <p:spTgt spid="5">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01AD5D6-BB0A-6D6C-D6D1-43A68BB590D3}"/>
              </a:ext>
            </a:extLst>
          </p:cNvPr>
          <p:cNvPicPr>
            <a:picLocks noChangeAspect="1"/>
          </p:cNvPicPr>
          <p:nvPr/>
        </p:nvPicPr>
        <p:blipFill>
          <a:blip r:embed="rId2"/>
          <a:stretch>
            <a:fillRect/>
          </a:stretch>
        </p:blipFill>
        <p:spPr>
          <a:xfrm>
            <a:off x="11131639" y="6301706"/>
            <a:ext cx="451143" cy="402371"/>
          </a:xfrm>
          <a:prstGeom prst="rect">
            <a:avLst/>
          </a:prstGeom>
        </p:spPr>
      </p:pic>
      <p:pic>
        <p:nvPicPr>
          <p:cNvPr id="4" name="Picture 3">
            <a:extLst>
              <a:ext uri="{FF2B5EF4-FFF2-40B4-BE49-F238E27FC236}">
                <a16:creationId xmlns:a16="http://schemas.microsoft.com/office/drawing/2014/main" id="{21481116-E729-2CB7-1BBD-8CB5328694D4}"/>
              </a:ext>
            </a:extLst>
          </p:cNvPr>
          <p:cNvPicPr>
            <a:picLocks noChangeAspect="1"/>
          </p:cNvPicPr>
          <p:nvPr/>
        </p:nvPicPr>
        <p:blipFill>
          <a:blip r:embed="rId3"/>
          <a:stretch>
            <a:fillRect/>
          </a:stretch>
        </p:blipFill>
        <p:spPr>
          <a:xfrm>
            <a:off x="11582782" y="6384519"/>
            <a:ext cx="506012" cy="341406"/>
          </a:xfrm>
          <a:prstGeom prst="rect">
            <a:avLst/>
          </a:prstGeom>
        </p:spPr>
      </p:pic>
      <p:sp>
        <p:nvSpPr>
          <p:cNvPr id="5" name="TextBox 4">
            <a:extLst>
              <a:ext uri="{FF2B5EF4-FFF2-40B4-BE49-F238E27FC236}">
                <a16:creationId xmlns:a16="http://schemas.microsoft.com/office/drawing/2014/main" id="{B7179B1E-0422-79F9-5922-605B08510439}"/>
              </a:ext>
            </a:extLst>
          </p:cNvPr>
          <p:cNvSpPr txBox="1"/>
          <p:nvPr/>
        </p:nvSpPr>
        <p:spPr>
          <a:xfrm>
            <a:off x="462709" y="100984"/>
            <a:ext cx="10829580" cy="5355312"/>
          </a:xfrm>
          <a:prstGeom prst="rect">
            <a:avLst/>
          </a:prstGeom>
          <a:noFill/>
        </p:spPr>
        <p:txBody>
          <a:bodyPr wrap="square">
            <a:spAutoFit/>
          </a:bodyPr>
          <a:lstStyle/>
          <a:p>
            <a:r>
              <a:rPr lang="en-US" b="1" dirty="0">
                <a:solidFill>
                  <a:srgbClr val="0070C0"/>
                </a:solidFill>
              </a:rPr>
              <a:t>Listing Agreements: Exclusive listing agreements cannot last longer than two years and cannot be recorded</a:t>
            </a:r>
            <a:r>
              <a:rPr lang="en-US" dirty="0"/>
              <a:t>. </a:t>
            </a:r>
            <a:r>
              <a:rPr lang="en-US" b="1" dirty="0">
                <a:solidFill>
                  <a:srgbClr val="0070C0"/>
                </a:solidFill>
              </a:rPr>
              <a:t>AB 1345</a:t>
            </a:r>
          </a:p>
          <a:p>
            <a:endParaRPr lang="en-US" b="1" dirty="0">
              <a:solidFill>
                <a:srgbClr val="0070C0"/>
              </a:solidFill>
            </a:endParaRPr>
          </a:p>
          <a:p>
            <a:r>
              <a:rPr lang="en-US" dirty="0"/>
              <a:t>Recently, a predatory practice of offering homeowners cash up front to enter into 40-year exclusive right to list agreements has stirred federal and state regulatory agencies to investigate and file lawsuits. Unsuspecting and cash strapped homeowners—predominantly seniors, those with limited cognitive capacity, those who speak English as a second language— are the victims of aggressive and abusive telemarketing tactics. They are offered a check that could be from $300 to $5,000 in exchange for entering into a 40-year exclusive listing agreement</a:t>
            </a:r>
          </a:p>
          <a:p>
            <a:endParaRPr lang="en-US" dirty="0"/>
          </a:p>
          <a:p>
            <a:r>
              <a:rPr lang="en-US" dirty="0"/>
              <a:t>This law prohibits: 1) exclusive listing agreements lasting longer than 24 months from the date the agreement was made; 2) renewing an exclusive listing agreement for longer than 12 months from the date the renewal was made; and 3) recording or filing an exclusive listing agreement of any duration. </a:t>
            </a:r>
            <a:r>
              <a:rPr lang="en-US" b="1" dirty="0"/>
              <a:t>Applies to residential one to four properties, condos and manufactured homes.</a:t>
            </a:r>
            <a:r>
              <a:rPr lang="en-US" dirty="0"/>
              <a:t> It also deems any licensed real estate professional who violates these prohibitions as having violated that person's licensing laws. </a:t>
            </a:r>
          </a:p>
          <a:p>
            <a:endParaRPr lang="en-US" b="1" u="sng" dirty="0"/>
          </a:p>
          <a:p>
            <a:r>
              <a:rPr lang="en-US" b="1" u="sng" dirty="0"/>
              <a:t>Exclusion:</a:t>
            </a:r>
            <a:r>
              <a:rPr lang="en-US" dirty="0"/>
              <a:t> The prohibition against listing agreements lasting longer than 24 months does not apply to exclusive listing agreements entered into between a real estate broker and a corporation, limited liability company, or partnership</a:t>
            </a:r>
          </a:p>
          <a:p>
            <a:endParaRPr lang="en-US" dirty="0"/>
          </a:p>
        </p:txBody>
      </p:sp>
    </p:spTree>
    <p:extLst>
      <p:ext uri="{BB962C8B-B14F-4D97-AF65-F5344CB8AC3E}">
        <p14:creationId xmlns:p14="http://schemas.microsoft.com/office/powerpoint/2010/main" val="948048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fade">
                                      <p:cBhvr>
                                        <p:cTn id="14" dur="1000"/>
                                        <p:tgtEl>
                                          <p:spTgt spid="5">
                                            <p:txEl>
                                              <p:pRg st="2" end="2"/>
                                            </p:txEl>
                                          </p:spTgt>
                                        </p:tgtEl>
                                      </p:cBhvr>
                                    </p:animEffect>
                                    <p:anim calcmode="lin" valueType="num">
                                      <p:cBhvr>
                                        <p:cTn id="1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Effect transition="in" filter="fade">
                                      <p:cBhvr>
                                        <p:cTn id="21" dur="1000"/>
                                        <p:tgtEl>
                                          <p:spTgt spid="5">
                                            <p:txEl>
                                              <p:pRg st="4" end="4"/>
                                            </p:txEl>
                                          </p:spTgt>
                                        </p:tgtEl>
                                      </p:cBhvr>
                                    </p:animEffect>
                                    <p:anim calcmode="lin" valueType="num">
                                      <p:cBhvr>
                                        <p:cTn id="22"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6" end="6"/>
                                            </p:txEl>
                                          </p:spTgt>
                                        </p:tgtEl>
                                        <p:attrNameLst>
                                          <p:attrName>style.visibility</p:attrName>
                                        </p:attrNameLst>
                                      </p:cBhvr>
                                      <p:to>
                                        <p:strVal val="visible"/>
                                      </p:to>
                                    </p:set>
                                    <p:animEffect transition="in" filter="fade">
                                      <p:cBhvr>
                                        <p:cTn id="28" dur="1000"/>
                                        <p:tgtEl>
                                          <p:spTgt spid="5">
                                            <p:txEl>
                                              <p:pRg st="6" end="6"/>
                                            </p:txEl>
                                          </p:spTgt>
                                        </p:tgtEl>
                                      </p:cBhvr>
                                    </p:animEffect>
                                    <p:anim calcmode="lin" valueType="num">
                                      <p:cBhvr>
                                        <p:cTn id="29"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244</TotalTime>
  <Words>1250</Words>
  <Application>Microsoft Office PowerPoint</Application>
  <PresentationFormat>Widescreen</PresentationFormat>
  <Paragraphs>83</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Greg Astorian</dc:creator>
  <cp:lastModifiedBy>Robert Sandoval</cp:lastModifiedBy>
  <cp:revision>1</cp:revision>
  <dcterms:created xsi:type="dcterms:W3CDTF">2023-10-18T17:16:38Z</dcterms:created>
  <dcterms:modified xsi:type="dcterms:W3CDTF">2023-10-19T20:48:36Z</dcterms:modified>
</cp:coreProperties>
</file>